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15" r:id="rId1"/>
    <p:sldMasterId id="2147483726" r:id="rId2"/>
  </p:sldMasterIdLst>
  <p:notesMasterIdLst>
    <p:notesMasterId r:id="rId42"/>
  </p:notesMasterIdLst>
  <p:sldIdLst>
    <p:sldId id="2689" r:id="rId3"/>
    <p:sldId id="2694" r:id="rId4"/>
    <p:sldId id="677" r:id="rId5"/>
    <p:sldId id="604" r:id="rId6"/>
    <p:sldId id="605" r:id="rId7"/>
    <p:sldId id="778" r:id="rId8"/>
    <p:sldId id="648" r:id="rId9"/>
    <p:sldId id="2695" r:id="rId10"/>
    <p:sldId id="647" r:id="rId11"/>
    <p:sldId id="678" r:id="rId12"/>
    <p:sldId id="652" r:id="rId13"/>
    <p:sldId id="683" r:id="rId14"/>
    <p:sldId id="684" r:id="rId15"/>
    <p:sldId id="685" r:id="rId16"/>
    <p:sldId id="686" r:id="rId17"/>
    <p:sldId id="654" r:id="rId18"/>
    <p:sldId id="655" r:id="rId19"/>
    <p:sldId id="738" r:id="rId20"/>
    <p:sldId id="739" r:id="rId21"/>
    <p:sldId id="740" r:id="rId22"/>
    <p:sldId id="656" r:id="rId23"/>
    <p:sldId id="659" r:id="rId24"/>
    <p:sldId id="679" r:id="rId25"/>
    <p:sldId id="660" r:id="rId26"/>
    <p:sldId id="661" r:id="rId27"/>
    <p:sldId id="680" r:id="rId28"/>
    <p:sldId id="664" r:id="rId29"/>
    <p:sldId id="766" r:id="rId30"/>
    <p:sldId id="779" r:id="rId31"/>
    <p:sldId id="665" r:id="rId32"/>
    <p:sldId id="681" r:id="rId33"/>
    <p:sldId id="768" r:id="rId34"/>
    <p:sldId id="769" r:id="rId35"/>
    <p:sldId id="682" r:id="rId36"/>
    <p:sldId id="771" r:id="rId37"/>
    <p:sldId id="772" r:id="rId38"/>
    <p:sldId id="774" r:id="rId39"/>
    <p:sldId id="775" r:id="rId40"/>
    <p:sldId id="776" r:id="rId41"/>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77">
          <p15:clr>
            <a:srgbClr val="A4A3A4"/>
          </p15:clr>
        </p15:guide>
        <p15:guide id="2" pos="364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亚婷" initials="杨亚婷" lastIdx="2" clrIdx="0">
    <p:extLst>
      <p:ext uri="{19B8F6BF-5375-455C-9EA6-DF929625EA0E}">
        <p15:presenceInfo xmlns:p15="http://schemas.microsoft.com/office/powerpoint/2012/main" userId="S-1-5-21-1416638474-2390092911-3464162474-23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99CCFF"/>
    <a:srgbClr val="66CCFF"/>
    <a:srgbClr val="FF0000"/>
    <a:srgbClr val="0000FE"/>
    <a:srgbClr val="FFFF69"/>
    <a:srgbClr val="0000FF"/>
    <a:srgbClr val="F40C2D"/>
    <a:srgbClr val="00FF00"/>
    <a:srgbClr val="EFFB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06" autoAdjust="0"/>
    <p:restoredTop sz="95852"/>
  </p:normalViewPr>
  <p:slideViewPr>
    <p:cSldViewPr showGuides="1">
      <p:cViewPr varScale="1">
        <p:scale>
          <a:sx n="147" d="100"/>
          <a:sy n="147" d="100"/>
        </p:scale>
        <p:origin x="144" y="468"/>
      </p:cViewPr>
      <p:guideLst>
        <p:guide orient="horz" pos="2177"/>
        <p:guide pos="3649"/>
      </p:guideLst>
    </p:cSldViewPr>
  </p:slideViewPr>
  <p:notesTextViewPr>
    <p:cViewPr>
      <p:scale>
        <a:sx n="1" d="1"/>
        <a:sy n="1" d="1"/>
      </p:scale>
      <p:origin x="0" y="0"/>
    </p:cViewPr>
  </p:notesTextViewPr>
  <p:sorterViewPr showFormatting="0">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7-05T16:43:39.001" idx="2">
    <p:pos x="10" y="10"/>
    <p:text>Etch 蚀刻   ADI(after develop inspection) 显影后检视      DEP  CMP(Chemical Mechanical polish）化学机械研磨</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1_5#1">
  <dgm:title val=""/>
  <dgm:desc val=""/>
  <dgm:catLst>
    <dgm:cat type="accent1" pri="11500"/>
  </dgm:catLst>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3E953FA-568E-48E8-B6A7-58F3485D3BBC}" type="doc">
      <dgm:prSet loTypeId="urn:microsoft.com/office/officeart/2005/8/layout/vProcess5" loCatId="process" qsTypeId="urn:microsoft.com/office/officeart/2005/8/quickstyle/simple1#1" qsCatId="simple" csTypeId="urn:microsoft.com/office/officeart/2005/8/colors/accent1_5#1" csCatId="accent3" phldr="1"/>
      <dgm:spPr/>
    </dgm:pt>
    <dgm:pt modelId="{1A814989-A9DE-4CD9-BC5D-283800EC8F8F}">
      <dgm:prSet phldrT="[文本]" phldr="0" custT="1"/>
      <dgm:spPr/>
      <dgm:t>
        <a:bodyPr vert="horz" wrap="square"/>
        <a:lstStyle/>
        <a:p>
          <a:pPr eaLnBrk="1" fontAlgn="auto" latinLnBrk="0" hangingPunct="1">
            <a:lnSpc>
              <a:spcPct val="100000"/>
            </a:lnSpc>
            <a:spcBef>
              <a:spcPct val="0"/>
            </a:spcBef>
            <a:spcAft>
              <a:spcPts val="0"/>
            </a:spcAft>
          </a:pPr>
          <a:r>
            <a:rPr lang="en-US" altLang="zh-CN" sz="1800" dirty="0">
              <a:solidFill>
                <a:schemeClr val="tx1">
                  <a:lumMod val="95000"/>
                  <a:lumOff val="5000"/>
                </a:schemeClr>
              </a:solidFill>
              <a:latin typeface="微软雅黑" charset="0"/>
              <a:ea typeface="微软雅黑" charset="0"/>
              <a:cs typeface="微软雅黑" charset="0"/>
            </a:rPr>
            <a:t>Defect case</a:t>
          </a:r>
          <a:r>
            <a:rPr lang="zh-CN" altLang="en-US" sz="1800" dirty="0">
              <a:solidFill>
                <a:schemeClr val="tx1">
                  <a:lumMod val="95000"/>
                  <a:lumOff val="5000"/>
                </a:schemeClr>
              </a:solidFill>
              <a:latin typeface="微软雅黑" charset="0"/>
              <a:ea typeface="微软雅黑" charset="0"/>
              <a:cs typeface="微软雅黑" charset="0"/>
            </a:rPr>
            <a:t>发生 </a:t>
          </a:r>
          <a:r>
            <a:rPr lang="en-US" altLang="zh-CN" sz="1800" dirty="0">
              <a:solidFill>
                <a:schemeClr val="tx1">
                  <a:lumMod val="95000"/>
                  <a:lumOff val="5000"/>
                </a:schemeClr>
              </a:solidFill>
              <a:latin typeface="微软雅黑" charset="0"/>
              <a:ea typeface="微软雅黑" charset="0"/>
              <a:cs typeface="微软雅黑" charset="0"/>
            </a:rPr>
            <a:t>(</a:t>
          </a:r>
          <a:r>
            <a:rPr lang="zh-CN" altLang="en-US" sz="1800" dirty="0">
              <a:solidFill>
                <a:schemeClr val="tx1">
                  <a:lumMod val="95000"/>
                  <a:lumOff val="5000"/>
                </a:schemeClr>
              </a:solidFill>
              <a:latin typeface="微软雅黑" charset="0"/>
              <a:ea typeface="微软雅黑" charset="0"/>
              <a:cs typeface="微软雅黑" charset="0"/>
            </a:rPr>
            <a:t>收集缺陷相关数据</a:t>
          </a:r>
          <a:r>
            <a:rPr lang="en-US" altLang="zh-CN" sz="1800" dirty="0">
              <a:solidFill>
                <a:schemeClr val="tx1">
                  <a:lumMod val="95000"/>
                  <a:lumOff val="5000"/>
                </a:schemeClr>
              </a:solidFill>
              <a:latin typeface="微软雅黑" charset="0"/>
              <a:ea typeface="微软雅黑" charset="0"/>
              <a:cs typeface="微软雅黑" charset="0"/>
            </a:rPr>
            <a:t>by model effect</a:t>
          </a:r>
          <a:r>
            <a:rPr lang="zh-CN" altLang="en-US" sz="1800" dirty="0">
              <a:solidFill>
                <a:schemeClr val="tx1">
                  <a:lumMod val="95000"/>
                  <a:lumOff val="5000"/>
                </a:schemeClr>
              </a:solidFill>
              <a:latin typeface="微软雅黑" charset="0"/>
              <a:ea typeface="微软雅黑" charset="0"/>
              <a:cs typeface="微软雅黑" charset="0"/>
            </a:rPr>
            <a:t>，</a:t>
          </a:r>
          <a:r>
            <a:rPr lang="en-US" altLang="zh-CN" sz="1800" dirty="0">
              <a:solidFill>
                <a:schemeClr val="tx1">
                  <a:lumMod val="95000"/>
                  <a:lumOff val="5000"/>
                </a:schemeClr>
              </a:solidFill>
              <a:latin typeface="微软雅黑" charset="0"/>
              <a:ea typeface="微软雅黑" charset="0"/>
              <a:cs typeface="微软雅黑" charset="0"/>
            </a:rPr>
            <a:t>EDX, tilted image, add to scan</a:t>
          </a:r>
          <a:r>
            <a:rPr lang="zh-CN" altLang="en-US" sz="1800" dirty="0">
              <a:solidFill>
                <a:schemeClr val="tx1">
                  <a:lumMod val="95000"/>
                  <a:lumOff val="5000"/>
                </a:schemeClr>
              </a:solidFill>
              <a:latin typeface="微软雅黑" charset="0"/>
              <a:ea typeface="微软雅黑" charset="0"/>
              <a:cs typeface="微软雅黑" charset="0"/>
            </a:rPr>
            <a:t>，</a:t>
          </a:r>
          <a:r>
            <a:rPr lang="en-US" altLang="zh-CN" sz="1800" dirty="0">
              <a:solidFill>
                <a:schemeClr val="tx1">
                  <a:lumMod val="95000"/>
                  <a:lumOff val="5000"/>
                </a:schemeClr>
              </a:solidFill>
              <a:latin typeface="微软雅黑" charset="0"/>
              <a:ea typeface="微软雅黑" charset="0"/>
              <a:cs typeface="微软雅黑" charset="0"/>
            </a:rPr>
            <a:t>chamber</a:t>
          </a:r>
          <a:r>
            <a:rPr lang="zh-CN" altLang="en-US" sz="1800" dirty="0">
              <a:solidFill>
                <a:schemeClr val="tx1">
                  <a:lumMod val="95000"/>
                  <a:lumOff val="5000"/>
                </a:schemeClr>
              </a:solidFill>
              <a:latin typeface="微软雅黑" charset="0"/>
              <a:ea typeface="微软雅黑" charset="0"/>
              <a:cs typeface="微软雅黑" charset="0"/>
            </a:rPr>
            <a:t>信息，</a:t>
          </a:r>
          <a:r>
            <a:rPr lang="en-US" altLang="zh-CN" sz="1800" dirty="0">
              <a:solidFill>
                <a:schemeClr val="tx1">
                  <a:lumMod val="95000"/>
                  <a:lumOff val="5000"/>
                </a:schemeClr>
              </a:solidFill>
              <a:latin typeface="微软雅黑" charset="0"/>
              <a:ea typeface="微软雅黑" charset="0"/>
              <a:cs typeface="微软雅黑" charset="0"/>
            </a:rPr>
            <a:t>process</a:t>
          </a:r>
          <a:r>
            <a:rPr lang="zh-CN" altLang="en-US" sz="1800" dirty="0">
              <a:solidFill>
                <a:schemeClr val="tx1">
                  <a:lumMod val="95000"/>
                  <a:lumOff val="5000"/>
                </a:schemeClr>
              </a:solidFill>
              <a:latin typeface="微软雅黑" charset="0"/>
              <a:ea typeface="微软雅黑" charset="0"/>
              <a:cs typeface="微软雅黑" charset="0"/>
            </a:rPr>
            <a:t>异常信息</a:t>
          </a:r>
          <a:r>
            <a:rPr lang="en-US" altLang="zh-CN" sz="1800" dirty="0">
              <a:solidFill>
                <a:schemeClr val="tx1">
                  <a:lumMod val="95000"/>
                  <a:lumOff val="5000"/>
                </a:schemeClr>
              </a:solidFill>
              <a:latin typeface="微软雅黑" charset="0"/>
              <a:ea typeface="微软雅黑" charset="0"/>
              <a:cs typeface="微软雅黑" charset="0"/>
            </a:rPr>
            <a:t>), </a:t>
          </a:r>
          <a:r>
            <a:rPr lang="zh-CN" altLang="en-US" sz="1800" dirty="0">
              <a:solidFill>
                <a:schemeClr val="tx1">
                  <a:lumMod val="95000"/>
                  <a:lumOff val="5000"/>
                </a:schemeClr>
              </a:solidFill>
              <a:latin typeface="微软雅黑" charset="0"/>
              <a:ea typeface="微软雅黑" charset="0"/>
              <a:cs typeface="微软雅黑" charset="0"/>
            </a:rPr>
            <a:t>判断</a:t>
          </a:r>
          <a:r>
            <a:rPr lang="en-US" altLang="zh-CN" sz="1800" dirty="0">
              <a:solidFill>
                <a:schemeClr val="tx1">
                  <a:lumMod val="95000"/>
                  <a:lumOff val="5000"/>
                </a:schemeClr>
              </a:solidFill>
              <a:latin typeface="微软雅黑" charset="0"/>
              <a:ea typeface="微软雅黑" charset="0"/>
              <a:cs typeface="微软雅黑" charset="0"/>
            </a:rPr>
            <a:t>defect</a:t>
          </a:r>
          <a:r>
            <a:rPr lang="zh-CN" altLang="en-US" sz="1800" dirty="0">
              <a:solidFill>
                <a:schemeClr val="tx1">
                  <a:lumMod val="95000"/>
                  <a:lumOff val="5000"/>
                </a:schemeClr>
              </a:solidFill>
              <a:latin typeface="微软雅黑" charset="0"/>
              <a:ea typeface="微软雅黑" charset="0"/>
              <a:cs typeface="微软雅黑" charset="0"/>
            </a:rPr>
            <a:t>类型与工艺相关性</a:t>
          </a:r>
          <a:r>
            <a:rPr lang="en-US" altLang="zh-CN" sz="1800" dirty="0">
              <a:solidFill>
                <a:schemeClr val="tx1">
                  <a:lumMod val="95000"/>
                  <a:lumOff val="5000"/>
                </a:schemeClr>
              </a:solidFill>
              <a:latin typeface="微软雅黑" charset="0"/>
              <a:ea typeface="微软雅黑" charset="0"/>
              <a:cs typeface="微软雅黑" charset="0"/>
            </a:rPr>
            <a:t>;</a:t>
          </a:r>
        </a:p>
      </dgm:t>
    </dgm:pt>
    <dgm:pt modelId="{0E7C989C-519B-4921-AD2D-B26B8C00FBD8}" type="parTrans" cxnId="{AFE7A633-CD03-4868-8087-88A8330C13EF}">
      <dgm:prSet/>
      <dgm:spPr/>
      <dgm:t>
        <a:bodyPr/>
        <a:lstStyle/>
        <a:p>
          <a:endParaRPr lang="zh-CN" altLang="en-US" sz="1800">
            <a:latin typeface="楷体" panose="02010609060101010101" pitchFamily="49" charset="-122"/>
            <a:ea typeface="楷体" panose="02010609060101010101" pitchFamily="49" charset="-122"/>
          </a:endParaRPr>
        </a:p>
      </dgm:t>
    </dgm:pt>
    <dgm:pt modelId="{21197F31-BB7A-4C26-B49A-CAC7FED89014}" type="sibTrans" cxnId="{AFE7A633-CD03-4868-8087-88A8330C13EF}">
      <dgm:prSet phldr="0" custT="1"/>
      <dgm:spPr/>
      <dgm:t>
        <a:bodyPr vert="horz" wrap="square"/>
        <a:lstStyle/>
        <a:p>
          <a:pPr>
            <a:lnSpc>
              <a:spcPct val="100000"/>
            </a:lnSpc>
            <a:spcBef>
              <a:spcPct val="0"/>
            </a:spcBef>
            <a:spcAft>
              <a:spcPct val="35000"/>
            </a:spcAft>
          </a:pPr>
          <a:endParaRPr lang="zh-CN" altLang="en-US" sz="1800">
            <a:latin typeface="微软雅黑" charset="0"/>
            <a:ea typeface="微软雅黑" charset="0"/>
          </a:endParaRPr>
        </a:p>
      </dgm:t>
    </dgm:pt>
    <dgm:pt modelId="{9F145677-22BC-4FFC-8F88-9729BC8D8CE6}">
      <dgm:prSet phldr="0" custT="1"/>
      <dgm:spPr/>
      <dgm:t>
        <a:bodyPr vert="horz" wrap="square"/>
        <a:lstStyle/>
        <a:p>
          <a:pPr eaLnBrk="1" fontAlgn="auto" latinLnBrk="0" hangingPunct="1">
            <a:lnSpc>
              <a:spcPct val="100000"/>
            </a:lnSpc>
            <a:spcBef>
              <a:spcPct val="0"/>
            </a:spcBef>
            <a:spcAft>
              <a:spcPts val="0"/>
            </a:spcAft>
          </a:pPr>
          <a:r>
            <a:rPr lang="zh-CN" altLang="en-US" sz="1800" dirty="0">
              <a:solidFill>
                <a:schemeClr val="tx1">
                  <a:lumMod val="95000"/>
                  <a:lumOff val="5000"/>
                </a:schemeClr>
              </a:solidFill>
              <a:latin typeface="微软雅黑" charset="0"/>
              <a:ea typeface="微软雅黑" charset="0"/>
              <a:cs typeface="微软雅黑" charset="0"/>
            </a:rPr>
            <a:t>电话通知并先发带有简略信息的邮件</a:t>
          </a:r>
          <a:r>
            <a:rPr lang="en-US" altLang="zh-CN" sz="1800" dirty="0">
              <a:solidFill>
                <a:schemeClr val="tx1">
                  <a:lumMod val="95000"/>
                  <a:lumOff val="5000"/>
                </a:schemeClr>
              </a:solidFill>
              <a:latin typeface="微软雅黑" charset="0"/>
              <a:ea typeface="微软雅黑" charset="0"/>
              <a:cs typeface="微软雅黑" charset="0"/>
            </a:rPr>
            <a:t>(example: </a:t>
          </a:r>
          <a:r>
            <a:rPr lang="it-IT" altLang="zh-CN" sz="1800" dirty="0">
              <a:solidFill>
                <a:schemeClr val="tx1">
                  <a:lumMod val="95000"/>
                  <a:lumOff val="5000"/>
                </a:schemeClr>
              </a:solidFill>
              <a:latin typeface="微软雅黑" charset="0"/>
              <a:ea typeface="微软雅黑" charset="0"/>
              <a:cs typeface="微软雅黑" charset="0"/>
            </a:rPr>
            <a:t>DN Class0 20210101 CPXXXXXX SIN_RM AA_Damage, shut down suspect</a:t>
          </a:r>
          <a:r>
            <a:rPr lang="en-US" altLang="it-IT" sz="1800" dirty="0">
              <a:solidFill>
                <a:schemeClr val="tx1">
                  <a:lumMod val="95000"/>
                  <a:lumOff val="5000"/>
                </a:schemeClr>
              </a:solidFill>
              <a:latin typeface="微软雅黑" charset="0"/>
              <a:ea typeface="微软雅黑" charset="0"/>
              <a:cs typeface="微软雅黑" charset="0"/>
            </a:rPr>
            <a:t>ed</a:t>
          </a:r>
          <a:r>
            <a:rPr lang="it-IT" altLang="zh-CN" sz="1800" dirty="0">
              <a:solidFill>
                <a:schemeClr val="tx1">
                  <a:lumMod val="95000"/>
                  <a:lumOff val="5000"/>
                </a:schemeClr>
              </a:solidFill>
              <a:latin typeface="微软雅黑" charset="0"/>
              <a:ea typeface="微软雅黑" charset="0"/>
              <a:cs typeface="微软雅黑" charset="0"/>
            </a:rPr>
            <a:t> tool XXXXXXX) </a:t>
          </a:r>
          <a:r>
            <a:rPr lang="zh-CN" altLang="en-US" sz="1800" dirty="0">
              <a:solidFill>
                <a:schemeClr val="tx1">
                  <a:lumMod val="95000"/>
                  <a:lumOff val="5000"/>
                </a:schemeClr>
              </a:solidFill>
              <a:latin typeface="微软雅黑" charset="0"/>
              <a:ea typeface="微软雅黑" charset="0"/>
              <a:cs typeface="微软雅黑" charset="0"/>
            </a:rPr>
            <a:t>给相关</a:t>
          </a:r>
          <a:r>
            <a:rPr lang="en-US" altLang="zh-CN" sz="1800" dirty="0">
              <a:solidFill>
                <a:schemeClr val="tx1">
                  <a:lumMod val="95000"/>
                  <a:lumOff val="5000"/>
                </a:schemeClr>
              </a:solidFill>
              <a:latin typeface="微软雅黑" charset="0"/>
              <a:ea typeface="微软雅黑" charset="0"/>
              <a:cs typeface="微软雅黑" charset="0"/>
            </a:rPr>
            <a:t>module</a:t>
          </a:r>
          <a:r>
            <a:rPr lang="zh-CN" altLang="en-US" sz="1800" dirty="0">
              <a:solidFill>
                <a:schemeClr val="tx1">
                  <a:lumMod val="95000"/>
                  <a:lumOff val="5000"/>
                </a:schemeClr>
              </a:solidFill>
              <a:latin typeface="微软雅黑" charset="0"/>
              <a:ea typeface="微软雅黑" charset="0"/>
              <a:cs typeface="微软雅黑" charset="0"/>
            </a:rPr>
            <a:t>值班及相关群组</a:t>
          </a:r>
          <a:r>
            <a:rPr lang="en-US" altLang="zh-CN" sz="1800" dirty="0">
              <a:solidFill>
                <a:schemeClr val="tx1">
                  <a:lumMod val="95000"/>
                  <a:lumOff val="5000"/>
                </a:schemeClr>
              </a:solidFill>
              <a:latin typeface="微软雅黑" charset="0"/>
              <a:ea typeface="微软雅黑" charset="0"/>
              <a:cs typeface="微软雅黑" charset="0"/>
            </a:rPr>
            <a:t>;</a:t>
          </a:r>
          <a:endParaRPr lang="zh-CN" altLang="en-US" sz="1800" dirty="0">
            <a:solidFill>
              <a:schemeClr val="tx1">
                <a:lumMod val="95000"/>
                <a:lumOff val="5000"/>
              </a:schemeClr>
            </a:solidFill>
            <a:latin typeface="微软雅黑" charset="0"/>
            <a:ea typeface="微软雅黑" charset="0"/>
            <a:cs typeface="微软雅黑" charset="0"/>
          </a:endParaRPr>
        </a:p>
      </dgm:t>
    </dgm:pt>
    <dgm:pt modelId="{25B1FEA8-88F5-4AE6-BA81-A8A81F28F851}" type="parTrans" cxnId="{3659E564-680E-43E4-93B8-369C8C495505}">
      <dgm:prSet/>
      <dgm:spPr/>
      <dgm:t>
        <a:bodyPr/>
        <a:lstStyle/>
        <a:p>
          <a:endParaRPr lang="zh-CN" altLang="en-US" sz="1800">
            <a:latin typeface="楷体" panose="02010609060101010101" pitchFamily="49" charset="-122"/>
            <a:ea typeface="楷体" panose="02010609060101010101" pitchFamily="49" charset="-122"/>
          </a:endParaRPr>
        </a:p>
      </dgm:t>
    </dgm:pt>
    <dgm:pt modelId="{34E8E1B3-ACED-4534-A617-EBC6DEF4245A}" type="sibTrans" cxnId="{3659E564-680E-43E4-93B8-369C8C495505}">
      <dgm:prSet phldr="0" custT="1"/>
      <dgm:spPr/>
      <dgm:t>
        <a:bodyPr vert="horz" wrap="square"/>
        <a:lstStyle/>
        <a:p>
          <a:pPr>
            <a:lnSpc>
              <a:spcPct val="100000"/>
            </a:lnSpc>
            <a:spcBef>
              <a:spcPct val="0"/>
            </a:spcBef>
            <a:spcAft>
              <a:spcPct val="35000"/>
            </a:spcAft>
          </a:pPr>
          <a:endParaRPr lang="zh-CN" altLang="en-US" sz="1800">
            <a:latin typeface="微软雅黑" charset="0"/>
            <a:ea typeface="微软雅黑" charset="0"/>
          </a:endParaRPr>
        </a:p>
      </dgm:t>
    </dgm:pt>
    <dgm:pt modelId="{18DD9C54-B72E-42A6-847A-A82CA5FCED2D}">
      <dgm:prSet phldr="0" custT="1"/>
      <dgm:spPr/>
      <dgm:t>
        <a:bodyPr vert="horz" wrap="square"/>
        <a:lstStyle/>
        <a:p>
          <a:pPr eaLnBrk="1" fontAlgn="auto" latinLnBrk="0" hangingPunct="1">
            <a:lnSpc>
              <a:spcPct val="100000"/>
            </a:lnSpc>
            <a:spcBef>
              <a:spcPct val="0"/>
            </a:spcBef>
            <a:spcAft>
              <a:spcPts val="0"/>
            </a:spcAft>
          </a:pPr>
          <a:r>
            <a:rPr lang="en-US" altLang="zh-CN" sz="1800" dirty="0">
              <a:solidFill>
                <a:schemeClr val="tx1">
                  <a:lumMod val="95000"/>
                  <a:lumOff val="5000"/>
                </a:schemeClr>
              </a:solidFill>
              <a:latin typeface="微软雅黑" charset="0"/>
              <a:ea typeface="微软雅黑" charset="0"/>
              <a:cs typeface="微软雅黑" charset="0"/>
            </a:rPr>
            <a:t>1</a:t>
          </a:r>
          <a:r>
            <a:rPr lang="zh-CN" altLang="en-US" sz="1800" dirty="0">
              <a:solidFill>
                <a:schemeClr val="tx1">
                  <a:lumMod val="95000"/>
                  <a:lumOff val="5000"/>
                </a:schemeClr>
              </a:solidFill>
              <a:latin typeface="微软雅黑" charset="0"/>
              <a:ea typeface="微软雅黑" charset="0"/>
              <a:cs typeface="微软雅黑" charset="0"/>
            </a:rPr>
            <a:t>小时之内写好</a:t>
          </a:r>
          <a:r>
            <a:rPr lang="en-US" altLang="zh-CN" sz="1800" dirty="0">
              <a:solidFill>
                <a:schemeClr val="tx1">
                  <a:lumMod val="95000"/>
                  <a:lumOff val="5000"/>
                </a:schemeClr>
              </a:solidFill>
              <a:latin typeface="微软雅黑" charset="0"/>
              <a:ea typeface="微软雅黑" charset="0"/>
              <a:cs typeface="微软雅黑" charset="0"/>
            </a:rPr>
            <a:t> DN report</a:t>
          </a:r>
          <a:r>
            <a:rPr lang="zh-CN" altLang="en-US" sz="1800" dirty="0">
              <a:solidFill>
                <a:schemeClr val="tx1">
                  <a:lumMod val="95000"/>
                  <a:lumOff val="5000"/>
                </a:schemeClr>
              </a:solidFill>
              <a:latin typeface="微软雅黑" charset="0"/>
              <a:ea typeface="微软雅黑" charset="0"/>
              <a:cs typeface="微软雅黑" charset="0"/>
            </a:rPr>
            <a:t>（特别注意</a:t>
          </a:r>
          <a:r>
            <a:rPr lang="en-US" altLang="zh-CN" sz="1800" dirty="0">
              <a:solidFill>
                <a:schemeClr val="tx1">
                  <a:lumMod val="95000"/>
                  <a:lumOff val="5000"/>
                </a:schemeClr>
              </a:solidFill>
              <a:latin typeface="微软雅黑" charset="0"/>
              <a:ea typeface="微软雅黑" charset="0"/>
              <a:cs typeface="微软雅黑" charset="0"/>
            </a:rPr>
            <a:t>Category/ DD/ lot status/ tool disposition</a:t>
          </a:r>
          <a:r>
            <a:rPr lang="zh-CN" altLang="en-US" sz="1800" dirty="0">
              <a:solidFill>
                <a:schemeClr val="tx1">
                  <a:lumMod val="95000"/>
                  <a:lumOff val="5000"/>
                </a:schemeClr>
              </a:solidFill>
              <a:latin typeface="微软雅黑" charset="0"/>
              <a:ea typeface="微软雅黑" charset="0"/>
              <a:cs typeface="微软雅黑" charset="0"/>
            </a:rPr>
            <a:t>要描述清楚</a:t>
          </a:r>
          <a:r>
            <a:rPr lang="en-US" altLang="zh-CN" sz="1800" dirty="0">
              <a:solidFill>
                <a:schemeClr val="tx1">
                  <a:lumMod val="95000"/>
                  <a:lumOff val="5000"/>
                </a:schemeClr>
              </a:solidFill>
              <a:latin typeface="微软雅黑" charset="0"/>
              <a:ea typeface="微软雅黑" charset="0"/>
              <a:cs typeface="微软雅黑" charset="0"/>
            </a:rPr>
            <a:t>), </a:t>
          </a:r>
          <a:r>
            <a:rPr lang="zh-CN" altLang="en-US" sz="1800" dirty="0">
              <a:solidFill>
                <a:schemeClr val="tx1">
                  <a:lumMod val="95000"/>
                  <a:lumOff val="5000"/>
                </a:schemeClr>
              </a:solidFill>
              <a:latin typeface="微软雅黑" charset="0"/>
              <a:ea typeface="微软雅黑" charset="0"/>
              <a:cs typeface="微软雅黑" charset="0"/>
            </a:rPr>
            <a:t>抄送到相关</a:t>
          </a:r>
          <a:r>
            <a:rPr lang="en-US" altLang="zh-CN" sz="1800" dirty="0">
              <a:solidFill>
                <a:schemeClr val="tx1">
                  <a:lumMod val="95000"/>
                  <a:lumOff val="5000"/>
                </a:schemeClr>
              </a:solidFill>
              <a:latin typeface="微软雅黑" charset="0"/>
              <a:ea typeface="微软雅黑" charset="0"/>
              <a:cs typeface="微软雅黑" charset="0"/>
            </a:rPr>
            <a:t>module</a:t>
          </a:r>
          <a:r>
            <a:rPr lang="zh-CN" altLang="en-US" sz="1800" dirty="0">
              <a:solidFill>
                <a:schemeClr val="tx1">
                  <a:lumMod val="95000"/>
                  <a:lumOff val="5000"/>
                </a:schemeClr>
              </a:solidFill>
              <a:latin typeface="微软雅黑" charset="0"/>
              <a:ea typeface="微软雅黑" charset="0"/>
              <a:cs typeface="微软雅黑" charset="0"/>
            </a:rPr>
            <a:t>群组所有成员及</a:t>
          </a:r>
          <a:r>
            <a:rPr lang="en-US" altLang="zh-CN" sz="1800" dirty="0">
              <a:solidFill>
                <a:schemeClr val="tx1">
                  <a:lumMod val="95000"/>
                  <a:lumOff val="5000"/>
                </a:schemeClr>
              </a:solidFill>
              <a:latin typeface="微软雅黑" charset="0"/>
              <a:ea typeface="微软雅黑" charset="0"/>
              <a:cs typeface="微软雅黑" charset="0"/>
            </a:rPr>
            <a:t>EE</a:t>
          </a:r>
          <a:r>
            <a:rPr lang="zh-CN" altLang="en-US" sz="1800" dirty="0">
              <a:solidFill>
                <a:schemeClr val="tx1">
                  <a:lumMod val="95000"/>
                  <a:lumOff val="5000"/>
                </a:schemeClr>
              </a:solidFill>
              <a:latin typeface="微软雅黑" charset="0"/>
              <a:ea typeface="微软雅黑" charset="0"/>
              <a:cs typeface="微软雅黑" charset="0"/>
            </a:rPr>
            <a:t>群组所有成员；</a:t>
          </a:r>
        </a:p>
      </dgm:t>
    </dgm:pt>
    <dgm:pt modelId="{A993AA55-03F1-46FF-AA6F-DAA916BBD558}" type="parTrans" cxnId="{11873149-1FD6-49A0-A996-F7823CF31A34}">
      <dgm:prSet/>
      <dgm:spPr/>
      <dgm:t>
        <a:bodyPr/>
        <a:lstStyle/>
        <a:p>
          <a:endParaRPr lang="zh-CN" altLang="en-US" sz="1800">
            <a:latin typeface="楷体" panose="02010609060101010101" pitchFamily="49" charset="-122"/>
            <a:ea typeface="楷体" panose="02010609060101010101" pitchFamily="49" charset="-122"/>
          </a:endParaRPr>
        </a:p>
      </dgm:t>
    </dgm:pt>
    <dgm:pt modelId="{DE958422-AB3D-4D7B-80CE-2C0D40207411}" type="sibTrans" cxnId="{11873149-1FD6-49A0-A996-F7823CF31A34}">
      <dgm:prSet phldr="0" custT="1"/>
      <dgm:spPr/>
      <dgm:t>
        <a:bodyPr vert="horz" wrap="square"/>
        <a:lstStyle/>
        <a:p>
          <a:pPr>
            <a:lnSpc>
              <a:spcPct val="100000"/>
            </a:lnSpc>
            <a:spcBef>
              <a:spcPct val="0"/>
            </a:spcBef>
            <a:spcAft>
              <a:spcPct val="35000"/>
            </a:spcAft>
          </a:pPr>
          <a:endParaRPr lang="zh-CN" altLang="en-US" sz="1800">
            <a:latin typeface="微软雅黑" charset="0"/>
            <a:ea typeface="微软雅黑" charset="0"/>
          </a:endParaRPr>
        </a:p>
      </dgm:t>
    </dgm:pt>
    <dgm:pt modelId="{9595D5C3-9044-49DE-8544-D6544BCEAE11}">
      <dgm:prSet phldr="0" custT="1"/>
      <dgm:spPr/>
      <dgm:t>
        <a:bodyPr vert="horz" wrap="square"/>
        <a:lstStyle/>
        <a:p>
          <a:pPr eaLnBrk="1" fontAlgn="auto" latinLnBrk="0" hangingPunct="1">
            <a:lnSpc>
              <a:spcPct val="100000"/>
            </a:lnSpc>
            <a:spcBef>
              <a:spcPct val="0"/>
            </a:spcBef>
            <a:spcAft>
              <a:spcPts val="0"/>
            </a:spcAft>
          </a:pPr>
          <a:r>
            <a:rPr lang="zh-CN" altLang="en-US" sz="1800" dirty="0">
              <a:solidFill>
                <a:schemeClr val="tx1">
                  <a:lumMod val="95000"/>
                  <a:lumOff val="5000"/>
                </a:schemeClr>
              </a:solidFill>
              <a:latin typeface="微软雅黑" charset="0"/>
              <a:ea typeface="微软雅黑" charset="0"/>
              <a:cs typeface="微软雅黑" charset="0"/>
            </a:rPr>
            <a:t>八小时内</a:t>
          </a:r>
          <a:r>
            <a:rPr lang="en-US" altLang="zh-CN" sz="1800" dirty="0">
              <a:solidFill>
                <a:schemeClr val="tx1">
                  <a:lumMod val="95000"/>
                  <a:lumOff val="5000"/>
                </a:schemeClr>
              </a:solidFill>
              <a:latin typeface="微软雅黑" charset="0"/>
              <a:ea typeface="微软雅黑" charset="0"/>
              <a:cs typeface="微软雅黑" charset="0"/>
            </a:rPr>
            <a:t>Corresponding module PE/ EE feedback offline data, pre/ post lots, … and contaminate actions</a:t>
          </a:r>
          <a:r>
            <a:rPr lang="zh-CN" altLang="en-US" sz="1800" dirty="0">
              <a:solidFill>
                <a:schemeClr val="tx1">
                  <a:lumMod val="95000"/>
                  <a:lumOff val="5000"/>
                </a:schemeClr>
              </a:solidFill>
              <a:latin typeface="微软雅黑" charset="0"/>
              <a:ea typeface="微软雅黑" charset="0"/>
              <a:cs typeface="微软雅黑" charset="0"/>
            </a:rPr>
            <a:t>。</a:t>
          </a:r>
          <a:endParaRPr lang="en-US" altLang="zh-CN" sz="1800" dirty="0">
            <a:solidFill>
              <a:schemeClr val="tx1">
                <a:lumMod val="95000"/>
                <a:lumOff val="5000"/>
              </a:schemeClr>
            </a:solidFill>
            <a:latin typeface="微软雅黑" charset="0"/>
            <a:ea typeface="微软雅黑" charset="0"/>
            <a:cs typeface="微软雅黑" charset="0"/>
          </a:endParaRPr>
        </a:p>
      </dgm:t>
    </dgm:pt>
    <dgm:pt modelId="{F8759537-5B77-4E9E-A776-48FF5F9B17A2}" type="parTrans" cxnId="{DFBE9B53-FC0B-4A68-8B8A-0C2C32000705}">
      <dgm:prSet/>
      <dgm:spPr/>
      <dgm:t>
        <a:bodyPr/>
        <a:lstStyle/>
        <a:p>
          <a:endParaRPr lang="zh-CN" altLang="en-US"/>
        </a:p>
      </dgm:t>
    </dgm:pt>
    <dgm:pt modelId="{3F8BC57B-13AE-431F-B1C8-6BF6681C9144}" type="sibTrans" cxnId="{DFBE9B53-FC0B-4A68-8B8A-0C2C32000705}">
      <dgm:prSet/>
      <dgm:spPr/>
      <dgm:t>
        <a:bodyPr/>
        <a:lstStyle/>
        <a:p>
          <a:endParaRPr lang="zh-CN" altLang="en-US"/>
        </a:p>
      </dgm:t>
    </dgm:pt>
    <dgm:pt modelId="{51A0132A-E270-41DB-835B-79392FF36309}" type="pres">
      <dgm:prSet presAssocID="{73E953FA-568E-48E8-B6A7-58F3485D3BBC}" presName="outerComposite" presStyleCnt="0">
        <dgm:presLayoutVars>
          <dgm:chMax val="5"/>
          <dgm:dir/>
          <dgm:resizeHandles val="exact"/>
        </dgm:presLayoutVars>
      </dgm:prSet>
      <dgm:spPr/>
    </dgm:pt>
    <dgm:pt modelId="{9A3DDC7C-714A-4E49-8825-FBC3EB671AD7}" type="pres">
      <dgm:prSet presAssocID="{73E953FA-568E-48E8-B6A7-58F3485D3BBC}" presName="dummyMaxCanvas" presStyleCnt="0">
        <dgm:presLayoutVars/>
      </dgm:prSet>
      <dgm:spPr/>
    </dgm:pt>
    <dgm:pt modelId="{CFD63623-A90A-412E-BA55-336811277CE8}" type="pres">
      <dgm:prSet presAssocID="{73E953FA-568E-48E8-B6A7-58F3485D3BBC}" presName="FourNodes_1" presStyleLbl="node1" presStyleIdx="0" presStyleCnt="4">
        <dgm:presLayoutVars>
          <dgm:bulletEnabled val="1"/>
        </dgm:presLayoutVars>
      </dgm:prSet>
      <dgm:spPr/>
    </dgm:pt>
    <dgm:pt modelId="{70B6463E-CE9C-45C7-A235-C212813CDFE8}" type="pres">
      <dgm:prSet presAssocID="{73E953FA-568E-48E8-B6A7-58F3485D3BBC}" presName="FourNodes_2" presStyleLbl="node1" presStyleIdx="1" presStyleCnt="4" custScaleX="112064" custScaleY="103519">
        <dgm:presLayoutVars>
          <dgm:bulletEnabled val="1"/>
        </dgm:presLayoutVars>
      </dgm:prSet>
      <dgm:spPr/>
    </dgm:pt>
    <dgm:pt modelId="{E5C4799F-0C8F-49B0-B877-FE4BDF05BB46}" type="pres">
      <dgm:prSet presAssocID="{73E953FA-568E-48E8-B6A7-58F3485D3BBC}" presName="FourNodes_3" presStyleLbl="node1" presStyleIdx="2" presStyleCnt="4">
        <dgm:presLayoutVars>
          <dgm:bulletEnabled val="1"/>
        </dgm:presLayoutVars>
      </dgm:prSet>
      <dgm:spPr/>
    </dgm:pt>
    <dgm:pt modelId="{69D38253-C08B-41C5-AF1D-2E0AB9AE2571}" type="pres">
      <dgm:prSet presAssocID="{73E953FA-568E-48E8-B6A7-58F3485D3BBC}" presName="FourNodes_4" presStyleLbl="node1" presStyleIdx="3" presStyleCnt="4" custLinFactNeighborX="641" custLinFactNeighborY="16962">
        <dgm:presLayoutVars>
          <dgm:bulletEnabled val="1"/>
        </dgm:presLayoutVars>
      </dgm:prSet>
      <dgm:spPr/>
    </dgm:pt>
    <dgm:pt modelId="{45C7472E-754E-491A-9716-28E763C352E6}" type="pres">
      <dgm:prSet presAssocID="{73E953FA-568E-48E8-B6A7-58F3485D3BBC}" presName="FourConn_1-2" presStyleLbl="fgAccFollowNode1" presStyleIdx="0" presStyleCnt="3">
        <dgm:presLayoutVars>
          <dgm:bulletEnabled val="1"/>
        </dgm:presLayoutVars>
      </dgm:prSet>
      <dgm:spPr/>
    </dgm:pt>
    <dgm:pt modelId="{F70CA31F-A988-4064-B1F1-39CCE7CABA32}" type="pres">
      <dgm:prSet presAssocID="{73E953FA-568E-48E8-B6A7-58F3485D3BBC}" presName="FourConn_2-3" presStyleLbl="fgAccFollowNode1" presStyleIdx="1" presStyleCnt="3">
        <dgm:presLayoutVars>
          <dgm:bulletEnabled val="1"/>
        </dgm:presLayoutVars>
      </dgm:prSet>
      <dgm:spPr/>
    </dgm:pt>
    <dgm:pt modelId="{8351023C-543A-430B-892B-1773D5313D26}" type="pres">
      <dgm:prSet presAssocID="{73E953FA-568E-48E8-B6A7-58F3485D3BBC}" presName="FourConn_3-4" presStyleLbl="fgAccFollowNode1" presStyleIdx="2" presStyleCnt="3">
        <dgm:presLayoutVars>
          <dgm:bulletEnabled val="1"/>
        </dgm:presLayoutVars>
      </dgm:prSet>
      <dgm:spPr/>
    </dgm:pt>
    <dgm:pt modelId="{6E1CEF7C-0D2D-4B2E-9843-1DC8939CC87B}" type="pres">
      <dgm:prSet presAssocID="{73E953FA-568E-48E8-B6A7-58F3485D3BBC}" presName="FourNodes_1_text" presStyleLbl="node1" presStyleIdx="3" presStyleCnt="4">
        <dgm:presLayoutVars>
          <dgm:bulletEnabled val="1"/>
        </dgm:presLayoutVars>
      </dgm:prSet>
      <dgm:spPr/>
    </dgm:pt>
    <dgm:pt modelId="{13D72504-EBA8-4CA3-AE36-4CA86DC9E67E}" type="pres">
      <dgm:prSet presAssocID="{73E953FA-568E-48E8-B6A7-58F3485D3BBC}" presName="FourNodes_2_text" presStyleLbl="node1" presStyleIdx="3" presStyleCnt="4">
        <dgm:presLayoutVars>
          <dgm:bulletEnabled val="1"/>
        </dgm:presLayoutVars>
      </dgm:prSet>
      <dgm:spPr/>
    </dgm:pt>
    <dgm:pt modelId="{6E9567E1-74F4-41FE-ADED-9A5720487F8F}" type="pres">
      <dgm:prSet presAssocID="{73E953FA-568E-48E8-B6A7-58F3485D3BBC}" presName="FourNodes_3_text" presStyleLbl="node1" presStyleIdx="3" presStyleCnt="4">
        <dgm:presLayoutVars>
          <dgm:bulletEnabled val="1"/>
        </dgm:presLayoutVars>
      </dgm:prSet>
      <dgm:spPr/>
    </dgm:pt>
    <dgm:pt modelId="{0E163D1B-4058-481C-83C4-63CF1350EB5F}" type="pres">
      <dgm:prSet presAssocID="{73E953FA-568E-48E8-B6A7-58F3485D3BBC}" presName="FourNodes_4_text" presStyleLbl="node1" presStyleIdx="3" presStyleCnt="4">
        <dgm:presLayoutVars>
          <dgm:bulletEnabled val="1"/>
        </dgm:presLayoutVars>
      </dgm:prSet>
      <dgm:spPr/>
    </dgm:pt>
  </dgm:ptLst>
  <dgm:cxnLst>
    <dgm:cxn modelId="{AC18B80E-8DE6-4457-ACD9-03B9C920223E}" type="presOf" srcId="{1A814989-A9DE-4CD9-BC5D-283800EC8F8F}" destId="{CFD63623-A90A-412E-BA55-336811277CE8}" srcOrd="0" destOrd="0" presId="urn:microsoft.com/office/officeart/2005/8/layout/vProcess5"/>
    <dgm:cxn modelId="{792B5630-863B-471C-B3EE-5776FAF6D130}" type="presOf" srcId="{DE958422-AB3D-4D7B-80CE-2C0D40207411}" destId="{8351023C-543A-430B-892B-1773D5313D26}" srcOrd="0" destOrd="0" presId="urn:microsoft.com/office/officeart/2005/8/layout/vProcess5"/>
    <dgm:cxn modelId="{AFE7A633-CD03-4868-8087-88A8330C13EF}" srcId="{73E953FA-568E-48E8-B6A7-58F3485D3BBC}" destId="{1A814989-A9DE-4CD9-BC5D-283800EC8F8F}" srcOrd="0" destOrd="0" parTransId="{0E7C989C-519B-4921-AD2D-B26B8C00FBD8}" sibTransId="{21197F31-BB7A-4C26-B49A-CAC7FED89014}"/>
    <dgm:cxn modelId="{5B23EA3F-CE20-494C-90DE-A3249BB44DF7}" type="presOf" srcId="{9595D5C3-9044-49DE-8544-D6544BCEAE11}" destId="{69D38253-C08B-41C5-AF1D-2E0AB9AE2571}" srcOrd="0" destOrd="0" presId="urn:microsoft.com/office/officeart/2005/8/layout/vProcess5"/>
    <dgm:cxn modelId="{3659E564-680E-43E4-93B8-369C8C495505}" srcId="{73E953FA-568E-48E8-B6A7-58F3485D3BBC}" destId="{9F145677-22BC-4FFC-8F88-9729BC8D8CE6}" srcOrd="1" destOrd="0" parTransId="{25B1FEA8-88F5-4AE6-BA81-A8A81F28F851}" sibTransId="{34E8E1B3-ACED-4534-A617-EBC6DEF4245A}"/>
    <dgm:cxn modelId="{6E3D6566-9576-4DDD-B65A-E8FAB03DFF4B}" type="presOf" srcId="{9F145677-22BC-4FFC-8F88-9729BC8D8CE6}" destId="{13D72504-EBA8-4CA3-AE36-4CA86DC9E67E}" srcOrd="1" destOrd="0" presId="urn:microsoft.com/office/officeart/2005/8/layout/vProcess5"/>
    <dgm:cxn modelId="{11873149-1FD6-49A0-A996-F7823CF31A34}" srcId="{73E953FA-568E-48E8-B6A7-58F3485D3BBC}" destId="{18DD9C54-B72E-42A6-847A-A82CA5FCED2D}" srcOrd="2" destOrd="0" parTransId="{A993AA55-03F1-46FF-AA6F-DAA916BBD558}" sibTransId="{DE958422-AB3D-4D7B-80CE-2C0D40207411}"/>
    <dgm:cxn modelId="{1D1AC950-729E-4643-8708-79E7588735ED}" type="presOf" srcId="{21197F31-BB7A-4C26-B49A-CAC7FED89014}" destId="{45C7472E-754E-491A-9716-28E763C352E6}" srcOrd="0" destOrd="0" presId="urn:microsoft.com/office/officeart/2005/8/layout/vProcess5"/>
    <dgm:cxn modelId="{12FAB851-4E28-4EE9-ACB6-9FC8BC9BF271}" type="presOf" srcId="{1A814989-A9DE-4CD9-BC5D-283800EC8F8F}" destId="{6E1CEF7C-0D2D-4B2E-9843-1DC8939CC87B}" srcOrd="1" destOrd="0" presId="urn:microsoft.com/office/officeart/2005/8/layout/vProcess5"/>
    <dgm:cxn modelId="{DFBE9B53-FC0B-4A68-8B8A-0C2C32000705}" srcId="{73E953FA-568E-48E8-B6A7-58F3485D3BBC}" destId="{9595D5C3-9044-49DE-8544-D6544BCEAE11}" srcOrd="3" destOrd="0" parTransId="{F8759537-5B77-4E9E-A776-48FF5F9B17A2}" sibTransId="{3F8BC57B-13AE-431F-B1C8-6BF6681C9144}"/>
    <dgm:cxn modelId="{85E37187-D5BA-45BC-8C07-4194D83E475F}" type="presOf" srcId="{73E953FA-568E-48E8-B6A7-58F3485D3BBC}" destId="{51A0132A-E270-41DB-835B-79392FF36309}" srcOrd="0" destOrd="0" presId="urn:microsoft.com/office/officeart/2005/8/layout/vProcess5"/>
    <dgm:cxn modelId="{362DB58E-B141-4624-A9D5-C9A58A2188A8}" type="presOf" srcId="{9595D5C3-9044-49DE-8544-D6544BCEAE11}" destId="{0E163D1B-4058-481C-83C4-63CF1350EB5F}" srcOrd="1" destOrd="0" presId="urn:microsoft.com/office/officeart/2005/8/layout/vProcess5"/>
    <dgm:cxn modelId="{7C09FDAB-DEAB-48B6-B379-EC1D7D18C36C}" type="presOf" srcId="{18DD9C54-B72E-42A6-847A-A82CA5FCED2D}" destId="{E5C4799F-0C8F-49B0-B877-FE4BDF05BB46}" srcOrd="0" destOrd="0" presId="urn:microsoft.com/office/officeart/2005/8/layout/vProcess5"/>
    <dgm:cxn modelId="{076DC6BF-4CFF-4EF5-B31F-774B3E83FA20}" type="presOf" srcId="{9F145677-22BC-4FFC-8F88-9729BC8D8CE6}" destId="{70B6463E-CE9C-45C7-A235-C212813CDFE8}" srcOrd="0" destOrd="0" presId="urn:microsoft.com/office/officeart/2005/8/layout/vProcess5"/>
    <dgm:cxn modelId="{8FA4E5C1-83F3-484C-BB5B-254D9748F1E5}" type="presOf" srcId="{34E8E1B3-ACED-4534-A617-EBC6DEF4245A}" destId="{F70CA31F-A988-4064-B1F1-39CCE7CABA32}" srcOrd="0" destOrd="0" presId="urn:microsoft.com/office/officeart/2005/8/layout/vProcess5"/>
    <dgm:cxn modelId="{AB1D55D0-69FE-4DC3-B74E-187452FB79C9}" type="presOf" srcId="{18DD9C54-B72E-42A6-847A-A82CA5FCED2D}" destId="{6E9567E1-74F4-41FE-ADED-9A5720487F8F}" srcOrd="1" destOrd="0" presId="urn:microsoft.com/office/officeart/2005/8/layout/vProcess5"/>
    <dgm:cxn modelId="{9B487EC9-39B0-4667-94C2-69D4E8589096}" type="presParOf" srcId="{51A0132A-E270-41DB-835B-79392FF36309}" destId="{9A3DDC7C-714A-4E49-8825-FBC3EB671AD7}" srcOrd="0" destOrd="0" presId="urn:microsoft.com/office/officeart/2005/8/layout/vProcess5"/>
    <dgm:cxn modelId="{6CDB1211-47CE-411E-A356-3EDEC711E3A0}" type="presParOf" srcId="{51A0132A-E270-41DB-835B-79392FF36309}" destId="{CFD63623-A90A-412E-BA55-336811277CE8}" srcOrd="1" destOrd="0" presId="urn:microsoft.com/office/officeart/2005/8/layout/vProcess5"/>
    <dgm:cxn modelId="{3C0EDF05-2FBC-47B1-AEC0-CB45783F6B7D}" type="presParOf" srcId="{51A0132A-E270-41DB-835B-79392FF36309}" destId="{70B6463E-CE9C-45C7-A235-C212813CDFE8}" srcOrd="2" destOrd="0" presId="urn:microsoft.com/office/officeart/2005/8/layout/vProcess5"/>
    <dgm:cxn modelId="{DB978FC1-9601-4F38-B0A4-B0D248C1FF8B}" type="presParOf" srcId="{51A0132A-E270-41DB-835B-79392FF36309}" destId="{E5C4799F-0C8F-49B0-B877-FE4BDF05BB46}" srcOrd="3" destOrd="0" presId="urn:microsoft.com/office/officeart/2005/8/layout/vProcess5"/>
    <dgm:cxn modelId="{AD11F4C8-8A96-4620-B490-B8A2CC2F2584}" type="presParOf" srcId="{51A0132A-E270-41DB-835B-79392FF36309}" destId="{69D38253-C08B-41C5-AF1D-2E0AB9AE2571}" srcOrd="4" destOrd="0" presId="urn:microsoft.com/office/officeart/2005/8/layout/vProcess5"/>
    <dgm:cxn modelId="{C1A432AA-AEAB-4FEC-A104-A68A2B89DCCD}" type="presParOf" srcId="{51A0132A-E270-41DB-835B-79392FF36309}" destId="{45C7472E-754E-491A-9716-28E763C352E6}" srcOrd="5" destOrd="0" presId="urn:microsoft.com/office/officeart/2005/8/layout/vProcess5"/>
    <dgm:cxn modelId="{464E77A9-EFBB-492D-A7BE-585331798302}" type="presParOf" srcId="{51A0132A-E270-41DB-835B-79392FF36309}" destId="{F70CA31F-A988-4064-B1F1-39CCE7CABA32}" srcOrd="6" destOrd="0" presId="urn:microsoft.com/office/officeart/2005/8/layout/vProcess5"/>
    <dgm:cxn modelId="{147B4B57-69FD-4084-9E42-E62905016B39}" type="presParOf" srcId="{51A0132A-E270-41DB-835B-79392FF36309}" destId="{8351023C-543A-430B-892B-1773D5313D26}" srcOrd="7" destOrd="0" presId="urn:microsoft.com/office/officeart/2005/8/layout/vProcess5"/>
    <dgm:cxn modelId="{C39D9E4A-8F93-4610-B36D-D082D746E188}" type="presParOf" srcId="{51A0132A-E270-41DB-835B-79392FF36309}" destId="{6E1CEF7C-0D2D-4B2E-9843-1DC8939CC87B}" srcOrd="8" destOrd="0" presId="urn:microsoft.com/office/officeart/2005/8/layout/vProcess5"/>
    <dgm:cxn modelId="{7677C208-B59A-470C-97FC-538F4DF0B482}" type="presParOf" srcId="{51A0132A-E270-41DB-835B-79392FF36309}" destId="{13D72504-EBA8-4CA3-AE36-4CA86DC9E67E}" srcOrd="9" destOrd="0" presId="urn:microsoft.com/office/officeart/2005/8/layout/vProcess5"/>
    <dgm:cxn modelId="{CE8A55B1-A220-4CA0-BC70-5BABEFE7D182}" type="presParOf" srcId="{51A0132A-E270-41DB-835B-79392FF36309}" destId="{6E9567E1-74F4-41FE-ADED-9A5720487F8F}" srcOrd="10" destOrd="0" presId="urn:microsoft.com/office/officeart/2005/8/layout/vProcess5"/>
    <dgm:cxn modelId="{A2A9B235-9D79-42D7-AF31-E50C98B7E179}" type="presParOf" srcId="{51A0132A-E270-41DB-835B-79392FF36309}" destId="{0E163D1B-4058-481C-83C4-63CF1350EB5F}"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63623-A90A-412E-BA55-336811277CE8}">
      <dsp:nvSpPr>
        <dsp:cNvPr id="0" name=""/>
        <dsp:cNvSpPr/>
      </dsp:nvSpPr>
      <dsp:spPr>
        <a:xfrm>
          <a:off x="0" y="0"/>
          <a:ext cx="8050276" cy="1047330"/>
        </a:xfrm>
        <a:prstGeom prst="roundRect">
          <a:avLst>
            <a:gd name="adj" fmla="val 10000"/>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ysClr val="window" lastClr="FFFFFF"/>
        </a:fontRef>
      </dsp:style>
      <dsp:txBody>
        <a:bodyPr spcFirstLastPara="0" vert="horz" wrap="square" lIns="68580" tIns="68580" rIns="68580" bIns="68580" numCol="1" spcCol="1270" anchor="ctr" anchorCtr="0">
          <a:noAutofit/>
        </a:bodyPr>
        <a:lstStyle/>
        <a:p>
          <a:pPr marL="0" lvl="0" indent="0" algn="l" defTabSz="800100" eaLnBrk="1" fontAlgn="auto" latinLnBrk="0" hangingPunct="1">
            <a:lnSpc>
              <a:spcPct val="100000"/>
            </a:lnSpc>
            <a:spcBef>
              <a:spcPct val="0"/>
            </a:spcBef>
            <a:spcAft>
              <a:spcPts val="0"/>
            </a:spcAft>
            <a:buNone/>
          </a:pPr>
          <a:r>
            <a:rPr lang="en-US" altLang="zh-CN" sz="1800" kern="1200" dirty="0">
              <a:solidFill>
                <a:schemeClr val="tx1">
                  <a:lumMod val="95000"/>
                  <a:lumOff val="5000"/>
                </a:schemeClr>
              </a:solidFill>
              <a:latin typeface="微软雅黑" charset="0"/>
              <a:ea typeface="微软雅黑" charset="0"/>
              <a:cs typeface="微软雅黑" charset="0"/>
            </a:rPr>
            <a:t>Defect case</a:t>
          </a:r>
          <a:r>
            <a:rPr lang="zh-CN" altLang="en-US" sz="1800" kern="1200" dirty="0">
              <a:solidFill>
                <a:schemeClr val="tx1">
                  <a:lumMod val="95000"/>
                  <a:lumOff val="5000"/>
                </a:schemeClr>
              </a:solidFill>
              <a:latin typeface="微软雅黑" charset="0"/>
              <a:ea typeface="微软雅黑" charset="0"/>
              <a:cs typeface="微软雅黑" charset="0"/>
            </a:rPr>
            <a:t>发生 </a:t>
          </a:r>
          <a:r>
            <a:rPr lang="en-US" altLang="zh-CN" sz="1800" kern="1200" dirty="0">
              <a:solidFill>
                <a:schemeClr val="tx1">
                  <a:lumMod val="95000"/>
                  <a:lumOff val="5000"/>
                </a:schemeClr>
              </a:solidFill>
              <a:latin typeface="微软雅黑" charset="0"/>
              <a:ea typeface="微软雅黑" charset="0"/>
              <a:cs typeface="微软雅黑" charset="0"/>
            </a:rPr>
            <a:t>(</a:t>
          </a:r>
          <a:r>
            <a:rPr lang="zh-CN" altLang="en-US" sz="1800" kern="1200" dirty="0">
              <a:solidFill>
                <a:schemeClr val="tx1">
                  <a:lumMod val="95000"/>
                  <a:lumOff val="5000"/>
                </a:schemeClr>
              </a:solidFill>
              <a:latin typeface="微软雅黑" charset="0"/>
              <a:ea typeface="微软雅黑" charset="0"/>
              <a:cs typeface="微软雅黑" charset="0"/>
            </a:rPr>
            <a:t>收集缺陷相关数据</a:t>
          </a:r>
          <a:r>
            <a:rPr lang="en-US" altLang="zh-CN" sz="1800" kern="1200" dirty="0">
              <a:solidFill>
                <a:schemeClr val="tx1">
                  <a:lumMod val="95000"/>
                  <a:lumOff val="5000"/>
                </a:schemeClr>
              </a:solidFill>
              <a:latin typeface="微软雅黑" charset="0"/>
              <a:ea typeface="微软雅黑" charset="0"/>
              <a:cs typeface="微软雅黑" charset="0"/>
            </a:rPr>
            <a:t>by model effect</a:t>
          </a:r>
          <a:r>
            <a:rPr lang="zh-CN" altLang="en-US" sz="1800" kern="1200" dirty="0">
              <a:solidFill>
                <a:schemeClr val="tx1">
                  <a:lumMod val="95000"/>
                  <a:lumOff val="5000"/>
                </a:schemeClr>
              </a:solidFill>
              <a:latin typeface="微软雅黑" charset="0"/>
              <a:ea typeface="微软雅黑" charset="0"/>
              <a:cs typeface="微软雅黑" charset="0"/>
            </a:rPr>
            <a:t>，</a:t>
          </a:r>
          <a:r>
            <a:rPr lang="en-US" altLang="zh-CN" sz="1800" kern="1200" dirty="0">
              <a:solidFill>
                <a:schemeClr val="tx1">
                  <a:lumMod val="95000"/>
                  <a:lumOff val="5000"/>
                </a:schemeClr>
              </a:solidFill>
              <a:latin typeface="微软雅黑" charset="0"/>
              <a:ea typeface="微软雅黑" charset="0"/>
              <a:cs typeface="微软雅黑" charset="0"/>
            </a:rPr>
            <a:t>EDX, tilted image, add to scan</a:t>
          </a:r>
          <a:r>
            <a:rPr lang="zh-CN" altLang="en-US" sz="1800" kern="1200" dirty="0">
              <a:solidFill>
                <a:schemeClr val="tx1">
                  <a:lumMod val="95000"/>
                  <a:lumOff val="5000"/>
                </a:schemeClr>
              </a:solidFill>
              <a:latin typeface="微软雅黑" charset="0"/>
              <a:ea typeface="微软雅黑" charset="0"/>
              <a:cs typeface="微软雅黑" charset="0"/>
            </a:rPr>
            <a:t>，</a:t>
          </a:r>
          <a:r>
            <a:rPr lang="en-US" altLang="zh-CN" sz="1800" kern="1200" dirty="0">
              <a:solidFill>
                <a:schemeClr val="tx1">
                  <a:lumMod val="95000"/>
                  <a:lumOff val="5000"/>
                </a:schemeClr>
              </a:solidFill>
              <a:latin typeface="微软雅黑" charset="0"/>
              <a:ea typeface="微软雅黑" charset="0"/>
              <a:cs typeface="微软雅黑" charset="0"/>
            </a:rPr>
            <a:t>chamber</a:t>
          </a:r>
          <a:r>
            <a:rPr lang="zh-CN" altLang="en-US" sz="1800" kern="1200" dirty="0">
              <a:solidFill>
                <a:schemeClr val="tx1">
                  <a:lumMod val="95000"/>
                  <a:lumOff val="5000"/>
                </a:schemeClr>
              </a:solidFill>
              <a:latin typeface="微软雅黑" charset="0"/>
              <a:ea typeface="微软雅黑" charset="0"/>
              <a:cs typeface="微软雅黑" charset="0"/>
            </a:rPr>
            <a:t>信息，</a:t>
          </a:r>
          <a:r>
            <a:rPr lang="en-US" altLang="zh-CN" sz="1800" kern="1200" dirty="0">
              <a:solidFill>
                <a:schemeClr val="tx1">
                  <a:lumMod val="95000"/>
                  <a:lumOff val="5000"/>
                </a:schemeClr>
              </a:solidFill>
              <a:latin typeface="微软雅黑" charset="0"/>
              <a:ea typeface="微软雅黑" charset="0"/>
              <a:cs typeface="微软雅黑" charset="0"/>
            </a:rPr>
            <a:t>process</a:t>
          </a:r>
          <a:r>
            <a:rPr lang="zh-CN" altLang="en-US" sz="1800" kern="1200" dirty="0">
              <a:solidFill>
                <a:schemeClr val="tx1">
                  <a:lumMod val="95000"/>
                  <a:lumOff val="5000"/>
                </a:schemeClr>
              </a:solidFill>
              <a:latin typeface="微软雅黑" charset="0"/>
              <a:ea typeface="微软雅黑" charset="0"/>
              <a:cs typeface="微软雅黑" charset="0"/>
            </a:rPr>
            <a:t>异常信息</a:t>
          </a:r>
          <a:r>
            <a:rPr lang="en-US" altLang="zh-CN" sz="1800" kern="1200" dirty="0">
              <a:solidFill>
                <a:schemeClr val="tx1">
                  <a:lumMod val="95000"/>
                  <a:lumOff val="5000"/>
                </a:schemeClr>
              </a:solidFill>
              <a:latin typeface="微软雅黑" charset="0"/>
              <a:ea typeface="微软雅黑" charset="0"/>
              <a:cs typeface="微软雅黑" charset="0"/>
            </a:rPr>
            <a:t>), </a:t>
          </a:r>
          <a:r>
            <a:rPr lang="zh-CN" altLang="en-US" sz="1800" kern="1200" dirty="0">
              <a:solidFill>
                <a:schemeClr val="tx1">
                  <a:lumMod val="95000"/>
                  <a:lumOff val="5000"/>
                </a:schemeClr>
              </a:solidFill>
              <a:latin typeface="微软雅黑" charset="0"/>
              <a:ea typeface="微软雅黑" charset="0"/>
              <a:cs typeface="微软雅黑" charset="0"/>
            </a:rPr>
            <a:t>判断</a:t>
          </a:r>
          <a:r>
            <a:rPr lang="en-US" altLang="zh-CN" sz="1800" kern="1200" dirty="0">
              <a:solidFill>
                <a:schemeClr val="tx1">
                  <a:lumMod val="95000"/>
                  <a:lumOff val="5000"/>
                </a:schemeClr>
              </a:solidFill>
              <a:latin typeface="微软雅黑" charset="0"/>
              <a:ea typeface="微软雅黑" charset="0"/>
              <a:cs typeface="微软雅黑" charset="0"/>
            </a:rPr>
            <a:t>defect</a:t>
          </a:r>
          <a:r>
            <a:rPr lang="zh-CN" altLang="en-US" sz="1800" kern="1200" dirty="0">
              <a:solidFill>
                <a:schemeClr val="tx1">
                  <a:lumMod val="95000"/>
                  <a:lumOff val="5000"/>
                </a:schemeClr>
              </a:solidFill>
              <a:latin typeface="微软雅黑" charset="0"/>
              <a:ea typeface="微软雅黑" charset="0"/>
              <a:cs typeface="微软雅黑" charset="0"/>
            </a:rPr>
            <a:t>类型与工艺相关性</a:t>
          </a:r>
          <a:r>
            <a:rPr lang="en-US" altLang="zh-CN" sz="1800" kern="1200" dirty="0">
              <a:solidFill>
                <a:schemeClr val="tx1">
                  <a:lumMod val="95000"/>
                  <a:lumOff val="5000"/>
                </a:schemeClr>
              </a:solidFill>
              <a:latin typeface="微软雅黑" charset="0"/>
              <a:ea typeface="微软雅黑" charset="0"/>
              <a:cs typeface="微软雅黑" charset="0"/>
            </a:rPr>
            <a:t>;</a:t>
          </a:r>
        </a:p>
      </dsp:txBody>
      <dsp:txXfrm>
        <a:off x="30675" y="30675"/>
        <a:ext cx="6831625" cy="985980"/>
      </dsp:txXfrm>
    </dsp:sp>
    <dsp:sp modelId="{70B6463E-CE9C-45C7-A235-C212813CDFE8}">
      <dsp:nvSpPr>
        <dsp:cNvPr id="0" name=""/>
        <dsp:cNvSpPr/>
      </dsp:nvSpPr>
      <dsp:spPr>
        <a:xfrm>
          <a:off x="188617" y="1219326"/>
          <a:ext cx="9021461" cy="1084186"/>
        </a:xfrm>
        <a:prstGeom prst="roundRect">
          <a:avLst>
            <a:gd name="adj" fmla="val 10000"/>
          </a:avLst>
        </a:prstGeom>
        <a:solidFill>
          <a:schemeClr val="accent1">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ysClr val="window" lastClr="FFFFFF"/>
        </a:fontRef>
      </dsp:style>
      <dsp:txBody>
        <a:bodyPr spcFirstLastPara="0" vert="horz" wrap="square" lIns="68580" tIns="68580" rIns="68580" bIns="68580" numCol="1" spcCol="1270" anchor="ctr" anchorCtr="0">
          <a:noAutofit/>
        </a:bodyPr>
        <a:lstStyle/>
        <a:p>
          <a:pPr marL="0" lvl="0" indent="0" algn="l" defTabSz="800100" eaLnBrk="1" fontAlgn="auto" latinLnBrk="0" hangingPunct="1">
            <a:lnSpc>
              <a:spcPct val="100000"/>
            </a:lnSpc>
            <a:spcBef>
              <a:spcPct val="0"/>
            </a:spcBef>
            <a:spcAft>
              <a:spcPts val="0"/>
            </a:spcAft>
            <a:buNone/>
          </a:pPr>
          <a:r>
            <a:rPr lang="zh-CN" altLang="en-US" sz="1800" kern="1200" dirty="0">
              <a:solidFill>
                <a:schemeClr val="tx1">
                  <a:lumMod val="95000"/>
                  <a:lumOff val="5000"/>
                </a:schemeClr>
              </a:solidFill>
              <a:latin typeface="微软雅黑" charset="0"/>
              <a:ea typeface="微软雅黑" charset="0"/>
              <a:cs typeface="微软雅黑" charset="0"/>
            </a:rPr>
            <a:t>电话通知并先发带有简略信息的邮件</a:t>
          </a:r>
          <a:r>
            <a:rPr lang="en-US" altLang="zh-CN" sz="1800" kern="1200" dirty="0">
              <a:solidFill>
                <a:schemeClr val="tx1">
                  <a:lumMod val="95000"/>
                  <a:lumOff val="5000"/>
                </a:schemeClr>
              </a:solidFill>
              <a:latin typeface="微软雅黑" charset="0"/>
              <a:ea typeface="微软雅黑" charset="0"/>
              <a:cs typeface="微软雅黑" charset="0"/>
            </a:rPr>
            <a:t>(example: </a:t>
          </a:r>
          <a:r>
            <a:rPr lang="it-IT" altLang="zh-CN" sz="1800" kern="1200" dirty="0">
              <a:solidFill>
                <a:schemeClr val="tx1">
                  <a:lumMod val="95000"/>
                  <a:lumOff val="5000"/>
                </a:schemeClr>
              </a:solidFill>
              <a:latin typeface="微软雅黑" charset="0"/>
              <a:ea typeface="微软雅黑" charset="0"/>
              <a:cs typeface="微软雅黑" charset="0"/>
            </a:rPr>
            <a:t>DN Class0 20210101 CPXXXXXX SIN_RM AA_Damage, shut down suspect</a:t>
          </a:r>
          <a:r>
            <a:rPr lang="en-US" altLang="it-IT" sz="1800" kern="1200" dirty="0">
              <a:solidFill>
                <a:schemeClr val="tx1">
                  <a:lumMod val="95000"/>
                  <a:lumOff val="5000"/>
                </a:schemeClr>
              </a:solidFill>
              <a:latin typeface="微软雅黑" charset="0"/>
              <a:ea typeface="微软雅黑" charset="0"/>
              <a:cs typeface="微软雅黑" charset="0"/>
            </a:rPr>
            <a:t>ed</a:t>
          </a:r>
          <a:r>
            <a:rPr lang="it-IT" altLang="zh-CN" sz="1800" kern="1200" dirty="0">
              <a:solidFill>
                <a:schemeClr val="tx1">
                  <a:lumMod val="95000"/>
                  <a:lumOff val="5000"/>
                </a:schemeClr>
              </a:solidFill>
              <a:latin typeface="微软雅黑" charset="0"/>
              <a:ea typeface="微软雅黑" charset="0"/>
              <a:cs typeface="微软雅黑" charset="0"/>
            </a:rPr>
            <a:t> tool XXXXXXX) </a:t>
          </a:r>
          <a:r>
            <a:rPr lang="zh-CN" altLang="en-US" sz="1800" kern="1200" dirty="0">
              <a:solidFill>
                <a:schemeClr val="tx1">
                  <a:lumMod val="95000"/>
                  <a:lumOff val="5000"/>
                </a:schemeClr>
              </a:solidFill>
              <a:latin typeface="微软雅黑" charset="0"/>
              <a:ea typeface="微软雅黑" charset="0"/>
              <a:cs typeface="微软雅黑" charset="0"/>
            </a:rPr>
            <a:t>给相关</a:t>
          </a:r>
          <a:r>
            <a:rPr lang="en-US" altLang="zh-CN" sz="1800" kern="1200" dirty="0">
              <a:solidFill>
                <a:schemeClr val="tx1">
                  <a:lumMod val="95000"/>
                  <a:lumOff val="5000"/>
                </a:schemeClr>
              </a:solidFill>
              <a:latin typeface="微软雅黑" charset="0"/>
              <a:ea typeface="微软雅黑" charset="0"/>
              <a:cs typeface="微软雅黑" charset="0"/>
            </a:rPr>
            <a:t>module</a:t>
          </a:r>
          <a:r>
            <a:rPr lang="zh-CN" altLang="en-US" sz="1800" kern="1200" dirty="0">
              <a:solidFill>
                <a:schemeClr val="tx1">
                  <a:lumMod val="95000"/>
                  <a:lumOff val="5000"/>
                </a:schemeClr>
              </a:solidFill>
              <a:latin typeface="微软雅黑" charset="0"/>
              <a:ea typeface="微软雅黑" charset="0"/>
              <a:cs typeface="微软雅黑" charset="0"/>
            </a:rPr>
            <a:t>值班及相关群组</a:t>
          </a:r>
          <a:r>
            <a:rPr lang="en-US" altLang="zh-CN" sz="1800" kern="1200" dirty="0">
              <a:solidFill>
                <a:schemeClr val="tx1">
                  <a:lumMod val="95000"/>
                  <a:lumOff val="5000"/>
                </a:schemeClr>
              </a:solidFill>
              <a:latin typeface="微软雅黑" charset="0"/>
              <a:ea typeface="微软雅黑" charset="0"/>
              <a:cs typeface="微软雅黑" charset="0"/>
            </a:rPr>
            <a:t>;</a:t>
          </a:r>
          <a:endParaRPr lang="zh-CN" altLang="en-US" sz="1800" kern="1200" dirty="0">
            <a:solidFill>
              <a:schemeClr val="tx1">
                <a:lumMod val="95000"/>
                <a:lumOff val="5000"/>
              </a:schemeClr>
            </a:solidFill>
            <a:latin typeface="微软雅黑" charset="0"/>
            <a:ea typeface="微软雅黑" charset="0"/>
            <a:cs typeface="微软雅黑" charset="0"/>
          </a:endParaRPr>
        </a:p>
      </dsp:txBody>
      <dsp:txXfrm>
        <a:off x="220372" y="1251081"/>
        <a:ext cx="7439511" cy="1020676"/>
      </dsp:txXfrm>
    </dsp:sp>
    <dsp:sp modelId="{E5C4799F-0C8F-49B0-B877-FE4BDF05BB46}">
      <dsp:nvSpPr>
        <dsp:cNvPr id="0" name=""/>
        <dsp:cNvSpPr/>
      </dsp:nvSpPr>
      <dsp:spPr>
        <a:xfrm>
          <a:off x="1338358" y="2475509"/>
          <a:ext cx="8050276" cy="1047330"/>
        </a:xfrm>
        <a:prstGeom prst="roundRect">
          <a:avLst>
            <a:gd name="adj" fmla="val 10000"/>
          </a:avLst>
        </a:prstGeom>
        <a:solidFill>
          <a:schemeClr val="accent1">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ysClr val="window" lastClr="FFFFFF"/>
        </a:fontRef>
      </dsp:style>
      <dsp:txBody>
        <a:bodyPr spcFirstLastPara="0" vert="horz" wrap="square" lIns="68580" tIns="68580" rIns="68580" bIns="68580" numCol="1" spcCol="1270" anchor="ctr" anchorCtr="0">
          <a:noAutofit/>
        </a:bodyPr>
        <a:lstStyle/>
        <a:p>
          <a:pPr marL="0" lvl="0" indent="0" algn="l" defTabSz="800100" eaLnBrk="1" fontAlgn="auto" latinLnBrk="0" hangingPunct="1">
            <a:lnSpc>
              <a:spcPct val="100000"/>
            </a:lnSpc>
            <a:spcBef>
              <a:spcPct val="0"/>
            </a:spcBef>
            <a:spcAft>
              <a:spcPts val="0"/>
            </a:spcAft>
            <a:buNone/>
          </a:pPr>
          <a:r>
            <a:rPr lang="en-US" altLang="zh-CN" sz="1800" kern="1200" dirty="0">
              <a:solidFill>
                <a:schemeClr val="tx1">
                  <a:lumMod val="95000"/>
                  <a:lumOff val="5000"/>
                </a:schemeClr>
              </a:solidFill>
              <a:latin typeface="微软雅黑" charset="0"/>
              <a:ea typeface="微软雅黑" charset="0"/>
              <a:cs typeface="微软雅黑" charset="0"/>
            </a:rPr>
            <a:t>1</a:t>
          </a:r>
          <a:r>
            <a:rPr lang="zh-CN" altLang="en-US" sz="1800" kern="1200" dirty="0">
              <a:solidFill>
                <a:schemeClr val="tx1">
                  <a:lumMod val="95000"/>
                  <a:lumOff val="5000"/>
                </a:schemeClr>
              </a:solidFill>
              <a:latin typeface="微软雅黑" charset="0"/>
              <a:ea typeface="微软雅黑" charset="0"/>
              <a:cs typeface="微软雅黑" charset="0"/>
            </a:rPr>
            <a:t>小时之内写好</a:t>
          </a:r>
          <a:r>
            <a:rPr lang="en-US" altLang="zh-CN" sz="1800" kern="1200" dirty="0">
              <a:solidFill>
                <a:schemeClr val="tx1">
                  <a:lumMod val="95000"/>
                  <a:lumOff val="5000"/>
                </a:schemeClr>
              </a:solidFill>
              <a:latin typeface="微软雅黑" charset="0"/>
              <a:ea typeface="微软雅黑" charset="0"/>
              <a:cs typeface="微软雅黑" charset="0"/>
            </a:rPr>
            <a:t> DN report</a:t>
          </a:r>
          <a:r>
            <a:rPr lang="zh-CN" altLang="en-US" sz="1800" kern="1200" dirty="0">
              <a:solidFill>
                <a:schemeClr val="tx1">
                  <a:lumMod val="95000"/>
                  <a:lumOff val="5000"/>
                </a:schemeClr>
              </a:solidFill>
              <a:latin typeface="微软雅黑" charset="0"/>
              <a:ea typeface="微软雅黑" charset="0"/>
              <a:cs typeface="微软雅黑" charset="0"/>
            </a:rPr>
            <a:t>（特别注意</a:t>
          </a:r>
          <a:r>
            <a:rPr lang="en-US" altLang="zh-CN" sz="1800" kern="1200" dirty="0">
              <a:solidFill>
                <a:schemeClr val="tx1">
                  <a:lumMod val="95000"/>
                  <a:lumOff val="5000"/>
                </a:schemeClr>
              </a:solidFill>
              <a:latin typeface="微软雅黑" charset="0"/>
              <a:ea typeface="微软雅黑" charset="0"/>
              <a:cs typeface="微软雅黑" charset="0"/>
            </a:rPr>
            <a:t>Category/ DD/ lot status/ tool disposition</a:t>
          </a:r>
          <a:r>
            <a:rPr lang="zh-CN" altLang="en-US" sz="1800" kern="1200" dirty="0">
              <a:solidFill>
                <a:schemeClr val="tx1">
                  <a:lumMod val="95000"/>
                  <a:lumOff val="5000"/>
                </a:schemeClr>
              </a:solidFill>
              <a:latin typeface="微软雅黑" charset="0"/>
              <a:ea typeface="微软雅黑" charset="0"/>
              <a:cs typeface="微软雅黑" charset="0"/>
            </a:rPr>
            <a:t>要描述清楚</a:t>
          </a:r>
          <a:r>
            <a:rPr lang="en-US" altLang="zh-CN" sz="1800" kern="1200" dirty="0">
              <a:solidFill>
                <a:schemeClr val="tx1">
                  <a:lumMod val="95000"/>
                  <a:lumOff val="5000"/>
                </a:schemeClr>
              </a:solidFill>
              <a:latin typeface="微软雅黑" charset="0"/>
              <a:ea typeface="微软雅黑" charset="0"/>
              <a:cs typeface="微软雅黑" charset="0"/>
            </a:rPr>
            <a:t>), </a:t>
          </a:r>
          <a:r>
            <a:rPr lang="zh-CN" altLang="en-US" sz="1800" kern="1200" dirty="0">
              <a:solidFill>
                <a:schemeClr val="tx1">
                  <a:lumMod val="95000"/>
                  <a:lumOff val="5000"/>
                </a:schemeClr>
              </a:solidFill>
              <a:latin typeface="微软雅黑" charset="0"/>
              <a:ea typeface="微软雅黑" charset="0"/>
              <a:cs typeface="微软雅黑" charset="0"/>
            </a:rPr>
            <a:t>抄送到相关</a:t>
          </a:r>
          <a:r>
            <a:rPr lang="en-US" altLang="zh-CN" sz="1800" kern="1200" dirty="0">
              <a:solidFill>
                <a:schemeClr val="tx1">
                  <a:lumMod val="95000"/>
                  <a:lumOff val="5000"/>
                </a:schemeClr>
              </a:solidFill>
              <a:latin typeface="微软雅黑" charset="0"/>
              <a:ea typeface="微软雅黑" charset="0"/>
              <a:cs typeface="微软雅黑" charset="0"/>
            </a:rPr>
            <a:t>module</a:t>
          </a:r>
          <a:r>
            <a:rPr lang="zh-CN" altLang="en-US" sz="1800" kern="1200" dirty="0">
              <a:solidFill>
                <a:schemeClr val="tx1">
                  <a:lumMod val="95000"/>
                  <a:lumOff val="5000"/>
                </a:schemeClr>
              </a:solidFill>
              <a:latin typeface="微软雅黑" charset="0"/>
              <a:ea typeface="微软雅黑" charset="0"/>
              <a:cs typeface="微软雅黑" charset="0"/>
            </a:rPr>
            <a:t>群组所有成员及</a:t>
          </a:r>
          <a:r>
            <a:rPr lang="en-US" altLang="zh-CN" sz="1800" kern="1200" dirty="0">
              <a:solidFill>
                <a:schemeClr val="tx1">
                  <a:lumMod val="95000"/>
                  <a:lumOff val="5000"/>
                </a:schemeClr>
              </a:solidFill>
              <a:latin typeface="微软雅黑" charset="0"/>
              <a:ea typeface="微软雅黑" charset="0"/>
              <a:cs typeface="微软雅黑" charset="0"/>
            </a:rPr>
            <a:t>EE</a:t>
          </a:r>
          <a:r>
            <a:rPr lang="zh-CN" altLang="en-US" sz="1800" kern="1200" dirty="0">
              <a:solidFill>
                <a:schemeClr val="tx1">
                  <a:lumMod val="95000"/>
                  <a:lumOff val="5000"/>
                </a:schemeClr>
              </a:solidFill>
              <a:latin typeface="微软雅黑" charset="0"/>
              <a:ea typeface="微软雅黑" charset="0"/>
              <a:cs typeface="微软雅黑" charset="0"/>
            </a:rPr>
            <a:t>群组所有成员；</a:t>
          </a:r>
        </a:p>
      </dsp:txBody>
      <dsp:txXfrm>
        <a:off x="1369033" y="2506184"/>
        <a:ext cx="6644013" cy="985980"/>
      </dsp:txXfrm>
    </dsp:sp>
    <dsp:sp modelId="{69D38253-C08B-41C5-AF1D-2E0AB9AE2571}">
      <dsp:nvSpPr>
        <dsp:cNvPr id="0" name=""/>
        <dsp:cNvSpPr/>
      </dsp:nvSpPr>
      <dsp:spPr>
        <a:xfrm>
          <a:off x="2012568" y="3713264"/>
          <a:ext cx="8050276" cy="1047330"/>
        </a:xfrm>
        <a:prstGeom prst="roundRect">
          <a:avLst>
            <a:gd name="adj" fmla="val 10000"/>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ysClr val="window" lastClr="FFFFFF"/>
        </a:fontRef>
      </dsp:style>
      <dsp:txBody>
        <a:bodyPr spcFirstLastPara="0" vert="horz" wrap="square" lIns="68580" tIns="68580" rIns="68580" bIns="68580" numCol="1" spcCol="1270" anchor="ctr" anchorCtr="0">
          <a:noAutofit/>
        </a:bodyPr>
        <a:lstStyle/>
        <a:p>
          <a:pPr marL="0" lvl="0" indent="0" algn="l" defTabSz="800100" eaLnBrk="1" fontAlgn="auto" latinLnBrk="0" hangingPunct="1">
            <a:lnSpc>
              <a:spcPct val="100000"/>
            </a:lnSpc>
            <a:spcBef>
              <a:spcPct val="0"/>
            </a:spcBef>
            <a:spcAft>
              <a:spcPts val="0"/>
            </a:spcAft>
            <a:buNone/>
          </a:pPr>
          <a:r>
            <a:rPr lang="zh-CN" altLang="en-US" sz="1800" kern="1200" dirty="0">
              <a:solidFill>
                <a:schemeClr val="tx1">
                  <a:lumMod val="95000"/>
                  <a:lumOff val="5000"/>
                </a:schemeClr>
              </a:solidFill>
              <a:latin typeface="微软雅黑" charset="0"/>
              <a:ea typeface="微软雅黑" charset="0"/>
              <a:cs typeface="微软雅黑" charset="0"/>
            </a:rPr>
            <a:t>八小时内</a:t>
          </a:r>
          <a:r>
            <a:rPr lang="en-US" altLang="zh-CN" sz="1800" kern="1200" dirty="0">
              <a:solidFill>
                <a:schemeClr val="tx1">
                  <a:lumMod val="95000"/>
                  <a:lumOff val="5000"/>
                </a:schemeClr>
              </a:solidFill>
              <a:latin typeface="微软雅黑" charset="0"/>
              <a:ea typeface="微软雅黑" charset="0"/>
              <a:cs typeface="微软雅黑" charset="0"/>
            </a:rPr>
            <a:t>Corresponding module PE/ EE feedback offline data, pre/ post lots, … and contaminate actions</a:t>
          </a:r>
          <a:r>
            <a:rPr lang="zh-CN" altLang="en-US" sz="1800" kern="1200" dirty="0">
              <a:solidFill>
                <a:schemeClr val="tx1">
                  <a:lumMod val="95000"/>
                  <a:lumOff val="5000"/>
                </a:schemeClr>
              </a:solidFill>
              <a:latin typeface="微软雅黑" charset="0"/>
              <a:ea typeface="微软雅黑" charset="0"/>
              <a:cs typeface="微软雅黑" charset="0"/>
            </a:rPr>
            <a:t>。</a:t>
          </a:r>
          <a:endParaRPr lang="en-US" altLang="zh-CN" sz="1800" kern="1200" dirty="0">
            <a:solidFill>
              <a:schemeClr val="tx1">
                <a:lumMod val="95000"/>
                <a:lumOff val="5000"/>
              </a:schemeClr>
            </a:solidFill>
            <a:latin typeface="微软雅黑" charset="0"/>
            <a:ea typeface="微软雅黑" charset="0"/>
            <a:cs typeface="微软雅黑" charset="0"/>
          </a:endParaRPr>
        </a:p>
      </dsp:txBody>
      <dsp:txXfrm>
        <a:off x="2043243" y="3743939"/>
        <a:ext cx="6633950" cy="985980"/>
      </dsp:txXfrm>
    </dsp:sp>
    <dsp:sp modelId="{45C7472E-754E-491A-9716-28E763C352E6}">
      <dsp:nvSpPr>
        <dsp:cNvPr id="0" name=""/>
        <dsp:cNvSpPr/>
      </dsp:nvSpPr>
      <dsp:spPr>
        <a:xfrm>
          <a:off x="7369510" y="802160"/>
          <a:ext cx="680765" cy="680765"/>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ct val="35000"/>
            </a:spcAft>
            <a:buNone/>
          </a:pPr>
          <a:endParaRPr lang="zh-CN" altLang="en-US" sz="1800" kern="1200">
            <a:latin typeface="微软雅黑" charset="0"/>
            <a:ea typeface="微软雅黑" charset="0"/>
          </a:endParaRPr>
        </a:p>
      </dsp:txBody>
      <dsp:txXfrm>
        <a:off x="7522682" y="802160"/>
        <a:ext cx="374421" cy="512276"/>
      </dsp:txXfrm>
    </dsp:sp>
    <dsp:sp modelId="{F70CA31F-A988-4064-B1F1-39CCE7CABA32}">
      <dsp:nvSpPr>
        <dsp:cNvPr id="0" name=""/>
        <dsp:cNvSpPr/>
      </dsp:nvSpPr>
      <dsp:spPr>
        <a:xfrm>
          <a:off x="8043721" y="2039914"/>
          <a:ext cx="680765" cy="680765"/>
        </a:xfrm>
        <a:prstGeom prst="downArrow">
          <a:avLst>
            <a:gd name="adj1" fmla="val 55000"/>
            <a:gd name="adj2" fmla="val 45000"/>
          </a:avLst>
        </a:prstGeom>
        <a:solidFill>
          <a:schemeClr val="accent1">
            <a:alpha val="90000"/>
            <a:tint val="40000"/>
            <a:hueOff val="0"/>
            <a:satOff val="0"/>
            <a:lumOff val="0"/>
            <a:alphaOff val="-2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ct val="35000"/>
            </a:spcAft>
            <a:buNone/>
          </a:pPr>
          <a:endParaRPr lang="zh-CN" altLang="en-US" sz="1800" kern="1200">
            <a:latin typeface="微软雅黑" charset="0"/>
            <a:ea typeface="微软雅黑" charset="0"/>
          </a:endParaRPr>
        </a:p>
      </dsp:txBody>
      <dsp:txXfrm>
        <a:off x="8196893" y="2039914"/>
        <a:ext cx="374421" cy="512276"/>
      </dsp:txXfrm>
    </dsp:sp>
    <dsp:sp modelId="{8351023C-543A-430B-892B-1773D5313D26}">
      <dsp:nvSpPr>
        <dsp:cNvPr id="0" name=""/>
        <dsp:cNvSpPr/>
      </dsp:nvSpPr>
      <dsp:spPr>
        <a:xfrm>
          <a:off x="8707869" y="3277669"/>
          <a:ext cx="680765" cy="680765"/>
        </a:xfrm>
        <a:prstGeom prst="downArrow">
          <a:avLst>
            <a:gd name="adj1" fmla="val 55000"/>
            <a:gd name="adj2" fmla="val 45000"/>
          </a:avLst>
        </a:prstGeom>
        <a:solidFill>
          <a:schemeClr val="accent1">
            <a:alpha val="90000"/>
            <a:tint val="40000"/>
            <a:hueOff val="0"/>
            <a:satOff val="0"/>
            <a:lumOff val="0"/>
            <a:alphaOff val="-4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ct val="35000"/>
            </a:spcAft>
            <a:buNone/>
          </a:pPr>
          <a:endParaRPr lang="zh-CN" altLang="en-US" sz="1800" kern="1200">
            <a:latin typeface="微软雅黑" charset="0"/>
            <a:ea typeface="微软雅黑" charset="0"/>
          </a:endParaRPr>
        </a:p>
      </dsp:txBody>
      <dsp:txXfrm>
        <a:off x="8861041" y="3277669"/>
        <a:ext cx="374421" cy="51227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ysClr val="window" lastClr="FFFFFF"/>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ysClr val="window" lastClr="FFFFFF"/>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ysClr val="window" lastClr="FFFFFF"/>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ysClr val="window" lastClr="FFFFFF"/>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ysClr val="window" lastClr="FFFFFF"/>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ysClr val="window" lastClr="FFFFFF"/>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ysClr val="window" lastClr="FFFFFF"/>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ysClr val="window" lastClr="FFFFFF"/>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ysClr val="window" lastClr="FFFFFF"/>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ysClr val="window" lastClr="FFFFFF"/>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ysClr val="window" lastClr="FFFFFF"/>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ysClr val="window" lastClr="FFFFFF"/>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ysClr val="window" lastClr="FFFFFF"/>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ysClr val="window" lastClr="FFFFFF"/>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ysClr val="window" lastClr="FFFFFF"/>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ysClr val="window" lastClr="FFFFFF"/>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ysClr val="window" lastClr="FFFFFF"/>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ysClr val="window" lastClr="FFFFFF"/>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ysClr val="window" lastClr="FFFFFF"/>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ysClr val="windowText" lastClr="000000"/>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723B5C9-93EF-410A-BADA-4ECFFEB3FAC7}" type="datetimeFigureOut">
              <a:rPr kumimoji="0" lang="zh-CN" altLang="en-US" sz="1200" b="0" i="0" u="none" strike="noStrike" kern="1200" cap="none" spc="0" normalizeH="0" baseline="0" noProof="0">
                <a:ln>
                  <a:noFill/>
                </a:ln>
                <a:solidFill>
                  <a:schemeClr val="tx1"/>
                </a:solidFill>
                <a:effectLst/>
                <a:uLnTx/>
                <a:uFillTx/>
                <a:latin typeface="+mn-lt"/>
                <a:ea typeface="+mn-ea"/>
                <a:cs typeface="+mn-cs"/>
              </a:rPr>
              <a:t>2022/7/5</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p>
            <a:pPr lvl="0" algn="r" eaLnBrk="1" hangingPunct="1">
              <a:buNone/>
            </a:pPr>
            <a:fld id="{9A0DB2DC-4C9A-4742-B13C-FB6460FD3503}" type="slidenum">
              <a:rPr lang="zh-CN" altLang="en-US" sz="1200" dirty="0">
                <a:latin typeface="Calibri" panose="020F0502020204030204" pitchFamily="34" charset="0"/>
              </a:rPr>
              <a:t>‹#›</a:t>
            </a:fld>
            <a:endParaRPr lang="zh-CN" altLang="en-US" sz="1200" dirty="0">
              <a:latin typeface="Calibri" panose="020F0502020204030204" pitchFamily="34" charset="0"/>
            </a:endParaRPr>
          </a:p>
        </p:txBody>
      </p:sp>
    </p:spTree>
    <p:extLst>
      <p:ext uri="{BB962C8B-B14F-4D97-AF65-F5344CB8AC3E}">
        <p14:creationId xmlns:p14="http://schemas.microsoft.com/office/powerpoint/2010/main" val="217225984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6125"/>
            <a:ext cx="6616700" cy="37226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BE154-3BAE-4186-B38F-DE27F840969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67539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993657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6424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31345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9CE60-B06E-4577-A4D6-488151FB131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C56E9B6-C2C4-4524-B639-A7A74E641D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29A47A6-EC66-4932-A77A-8B603B311CCA}"/>
              </a:ext>
            </a:extLst>
          </p:cNvPr>
          <p:cNvSpPr>
            <a:spLocks noGrp="1"/>
          </p:cNvSpPr>
          <p:nvPr>
            <p:ph type="dt" sz="half" idx="10"/>
          </p:nvPr>
        </p:nvSpPr>
        <p:spPr/>
        <p:txBody>
          <a:bodyPr/>
          <a:lstStyle/>
          <a:p>
            <a:fld id="{82F288E0-7875-42C4-84C8-98DBBD3BF4D2}" type="datetimeFigureOut">
              <a:rPr lang="zh-CN" altLang="en-US" smtClean="0"/>
              <a:t>2022/7/5</a:t>
            </a:fld>
            <a:endParaRPr lang="zh-CN" altLang="en-US"/>
          </a:p>
        </p:txBody>
      </p:sp>
      <p:sp>
        <p:nvSpPr>
          <p:cNvPr id="5" name="页脚占位符 4">
            <a:extLst>
              <a:ext uri="{FF2B5EF4-FFF2-40B4-BE49-F238E27FC236}">
                <a16:creationId xmlns:a16="http://schemas.microsoft.com/office/drawing/2014/main" id="{CC37FAF7-88FB-47E5-8781-2F8E011BEC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065EB2-5898-4749-871A-BE12755627EF}"/>
              </a:ext>
            </a:extLst>
          </p:cNvPr>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41274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83" y="-10582"/>
            <a:ext cx="12210812" cy="6868582"/>
          </a:xfrm>
          <a:prstGeom prst="rect">
            <a:avLst/>
          </a:prstGeom>
        </p:spPr>
      </p:pic>
      <p:sp>
        <p:nvSpPr>
          <p:cNvPr id="2" name="标题 1"/>
          <p:cNvSpPr>
            <a:spLocks noGrp="1"/>
          </p:cNvSpPr>
          <p:nvPr>
            <p:ph type="title"/>
          </p:nvPr>
        </p:nvSpPr>
        <p:spPr>
          <a:xfrm>
            <a:off x="1445684" y="3983568"/>
            <a:ext cx="10363200" cy="1362075"/>
          </a:xfrm>
        </p:spPr>
        <p:txBody>
          <a:bodyPr anchor="t">
            <a:normAutofit/>
          </a:bodyPr>
          <a:lstStyle>
            <a:lvl1pPr algn="l">
              <a:defRPr sz="3600" b="1" cap="all">
                <a:solidFill>
                  <a:srgbClr val="585858"/>
                </a:solidFill>
                <a:latin typeface="微软雅黑" panose="020B0503020204020204" charset="-122"/>
                <a:ea typeface="微软雅黑" panose="020B0503020204020204" charset="-122"/>
              </a:defRPr>
            </a:lvl1pPr>
          </a:lstStyle>
          <a:p>
            <a:r>
              <a:rPr lang="zh-CN" altLang="en-US" dirty="0"/>
              <a:t>单击此处编辑母版标题样式</a:t>
            </a:r>
          </a:p>
        </p:txBody>
      </p:sp>
      <p:pic>
        <p:nvPicPr>
          <p:cNvPr id="7" name="图片 6" descr="logo.png"/>
          <p:cNvPicPr>
            <a:picLocks noChangeAspect="1"/>
          </p:cNvPicPr>
          <p:nvPr userDrawn="1"/>
        </p:nvPicPr>
        <p:blipFill>
          <a:blip r:embed="rId3" cstate="print"/>
          <a:stretch>
            <a:fillRect/>
          </a:stretch>
        </p:blipFill>
        <p:spPr>
          <a:xfrm>
            <a:off x="11326284" y="6496577"/>
            <a:ext cx="623392" cy="311852"/>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9"/>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CN" altLang="en-US"/>
              <a:t>单击此处编辑母版副标题样式</a:t>
            </a:r>
          </a:p>
        </p:txBody>
      </p:sp>
      <p:sp>
        <p:nvSpPr>
          <p:cNvPr id="7" name="日期占位符 3"/>
          <p:cNvSpPr>
            <a:spLocks noGrp="1"/>
          </p:cNvSpPr>
          <p:nvPr>
            <p:ph type="dt" sz="half" idx="10"/>
          </p:nvPr>
        </p:nvSpPr>
        <p:spPr>
          <a:xfrm>
            <a:off x="5939499" y="6356352"/>
            <a:ext cx="1692672" cy="365125"/>
          </a:xfrm>
        </p:spPr>
        <p:txBody>
          <a:bodyPr/>
          <a:lstStyle/>
          <a:p>
            <a:fld id="{5B89D452-26E5-47B6-8567-D7E23FD3D21A}" type="datetimeFigureOut">
              <a:rPr lang="zh-CN" altLang="en-US" smtClean="0"/>
              <a:t>2022/7/5</a:t>
            </a:fld>
            <a:endParaRPr lang="zh-CN" altLang="en-US" dirty="0"/>
          </a:p>
        </p:txBody>
      </p:sp>
      <p:sp>
        <p:nvSpPr>
          <p:cNvPr id="8" name="页脚占位符 4"/>
          <p:cNvSpPr>
            <a:spLocks noGrp="1"/>
          </p:cNvSpPr>
          <p:nvPr>
            <p:ph type="ftr" sz="quarter" idx="11"/>
          </p:nvPr>
        </p:nvSpPr>
        <p:spPr>
          <a:xfrm>
            <a:off x="7728181" y="6356352"/>
            <a:ext cx="2112235" cy="365125"/>
          </a:xfrm>
        </p:spPr>
        <p:txBody>
          <a:bodyPr/>
          <a:lstStyle/>
          <a:p>
            <a:endParaRPr lang="zh-CN" altLang="en-US" dirty="0"/>
          </a:p>
        </p:txBody>
      </p:sp>
      <p:sp>
        <p:nvSpPr>
          <p:cNvPr id="9" name="灯片编号占位符 5"/>
          <p:cNvSpPr>
            <a:spLocks noGrp="1"/>
          </p:cNvSpPr>
          <p:nvPr>
            <p:ph type="sldNum" sz="quarter" idx="12"/>
          </p:nvPr>
        </p:nvSpPr>
        <p:spPr>
          <a:xfrm>
            <a:off x="9936427" y="6356352"/>
            <a:ext cx="1645973" cy="365125"/>
          </a:xfrm>
        </p:spPr>
        <p:txBody>
          <a:bodyPr/>
          <a:lstStyle/>
          <a:p>
            <a:fld id="{1E8844C1-A626-4610-A7AA-FC6FB1E1346F}" type="slidenum">
              <a:rPr lang="zh-CN" altLang="en-US" smtClean="0"/>
              <a:t>‹#›</a:t>
            </a:fld>
            <a:endParaRPr lang="zh-CN" altLang="en-US"/>
          </a:p>
        </p:txBody>
      </p:sp>
    </p:spTree>
    <p:extLst>
      <p:ext uri="{BB962C8B-B14F-4D97-AF65-F5344CB8AC3E}">
        <p14:creationId xmlns:p14="http://schemas.microsoft.com/office/powerpoint/2010/main" val="19564523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220756"/>
            <a:ext cx="10972800" cy="4525963"/>
          </a:xfrm>
        </p:spPr>
        <p:txBody>
          <a:bodyPr>
            <a:normAutofit/>
          </a:bodyPr>
          <a:lstStyle>
            <a:lvl1pPr>
              <a:defRPr sz="3200">
                <a:latin typeface="微软雅黑" panose="020B0503020204020204" pitchFamily="34" charset="-122"/>
                <a:ea typeface="微软雅黑" panose="020B0503020204020204" pitchFamily="34" charset="-122"/>
              </a:defRPr>
            </a:lvl1pPr>
            <a:lvl2pPr>
              <a:defRPr sz="2667">
                <a:latin typeface="微软雅黑" panose="020B0503020204020204" pitchFamily="34" charset="-122"/>
                <a:ea typeface="微软雅黑" panose="020B0503020204020204" pitchFamily="34" charset="-122"/>
              </a:defRPr>
            </a:lvl2pPr>
            <a:lvl3pPr>
              <a:defRPr sz="2400">
                <a:latin typeface="微软雅黑" panose="020B0503020204020204" pitchFamily="34" charset="-122"/>
                <a:ea typeface="微软雅黑" panose="020B0503020204020204" pitchFamily="34" charset="-122"/>
              </a:defRPr>
            </a:lvl3pPr>
            <a:lvl4pPr>
              <a:defRPr sz="2133">
                <a:latin typeface="微软雅黑" panose="020B0503020204020204" pitchFamily="34" charset="-122"/>
                <a:ea typeface="微软雅黑" panose="020B0503020204020204" pitchFamily="34" charset="-122"/>
              </a:defRPr>
            </a:lvl4pPr>
            <a:lvl5pPr>
              <a:defRPr sz="2133">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矩形 6"/>
          <p:cNvSpPr/>
          <p:nvPr/>
        </p:nvSpPr>
        <p:spPr>
          <a:xfrm>
            <a:off x="0" y="452669"/>
            <a:ext cx="12192000" cy="548208"/>
          </a:xfrm>
          <a:prstGeom prst="rect">
            <a:avLst/>
          </a:prstGeom>
          <a:gradFill flip="none" rotWithShape="1">
            <a:gsLst>
              <a:gs pos="5000">
                <a:srgbClr val="002060"/>
              </a:gs>
              <a:gs pos="6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9"/>
          <p:cNvSpPr>
            <a:spLocks noChangeArrowheads="1"/>
          </p:cNvSpPr>
          <p:nvPr/>
        </p:nvSpPr>
        <p:spPr bwMode="auto">
          <a:xfrm>
            <a:off x="12982" y="452670"/>
            <a:ext cx="12166037" cy="516517"/>
          </a:xfrm>
          <a:prstGeom prst="rect">
            <a:avLst/>
          </a:prstGeom>
          <a:noFill/>
          <a:ln w="9525">
            <a:noFill/>
            <a:miter lim="800000"/>
          </a:ln>
          <a:effectLst>
            <a:outerShdw blurRad="50800" dist="38100" dir="2700000" algn="tl" rotWithShape="0">
              <a:prstClr val="black">
                <a:alpha val="40000"/>
              </a:prstClr>
            </a:outerShdw>
          </a:effectLst>
        </p:spPr>
        <p:txBody>
          <a:bodyPr wrap="square" lIns="105059" tIns="52529" rIns="105059" bIns="52529">
            <a:spAutoFit/>
          </a:bodyPr>
          <a:lstStyle/>
          <a:p>
            <a:pPr>
              <a:defRPr/>
            </a:pPr>
            <a:r>
              <a:rPr lang="en-US" altLang="zh-CN" sz="2667" b="1" dirty="0">
                <a:latin typeface="微软雅黑" panose="020B0503020204020204" pitchFamily="34" charset="-122"/>
                <a:ea typeface="微软雅黑" panose="020B0503020204020204" pitchFamily="34" charset="-122"/>
              </a:rPr>
              <a:t>   </a:t>
            </a:r>
          </a:p>
        </p:txBody>
      </p:sp>
      <p:sp>
        <p:nvSpPr>
          <p:cNvPr id="9" name="日期占位符 3"/>
          <p:cNvSpPr>
            <a:spLocks noGrp="1"/>
          </p:cNvSpPr>
          <p:nvPr>
            <p:ph type="dt" sz="half" idx="10"/>
          </p:nvPr>
        </p:nvSpPr>
        <p:spPr>
          <a:xfrm>
            <a:off x="5939499" y="6356352"/>
            <a:ext cx="1692672" cy="365125"/>
          </a:xfrm>
        </p:spPr>
        <p:txBody>
          <a:bodyPr/>
          <a:lstStyle/>
          <a:p>
            <a:fld id="{5B89D452-26E5-47B6-8567-D7E23FD3D21A}" type="datetimeFigureOut">
              <a:rPr lang="zh-CN" altLang="en-US" smtClean="0"/>
              <a:t>2022/7/5</a:t>
            </a:fld>
            <a:endParaRPr lang="zh-CN" altLang="en-US" dirty="0"/>
          </a:p>
        </p:txBody>
      </p:sp>
      <p:sp>
        <p:nvSpPr>
          <p:cNvPr id="10" name="页脚占位符 4"/>
          <p:cNvSpPr>
            <a:spLocks noGrp="1"/>
          </p:cNvSpPr>
          <p:nvPr>
            <p:ph type="ftr" sz="quarter" idx="11"/>
          </p:nvPr>
        </p:nvSpPr>
        <p:spPr>
          <a:xfrm>
            <a:off x="7728181" y="6356352"/>
            <a:ext cx="2112235" cy="365125"/>
          </a:xfrm>
        </p:spPr>
        <p:txBody>
          <a:bodyPr/>
          <a:lstStyle/>
          <a:p>
            <a:endParaRPr lang="zh-CN" altLang="en-US" dirty="0"/>
          </a:p>
        </p:txBody>
      </p:sp>
      <p:sp>
        <p:nvSpPr>
          <p:cNvPr id="11" name="灯片编号占位符 5"/>
          <p:cNvSpPr>
            <a:spLocks noGrp="1"/>
          </p:cNvSpPr>
          <p:nvPr>
            <p:ph type="sldNum" sz="quarter" idx="12"/>
          </p:nvPr>
        </p:nvSpPr>
        <p:spPr>
          <a:xfrm>
            <a:off x="9936427" y="6356352"/>
            <a:ext cx="1645973" cy="365125"/>
          </a:xfrm>
        </p:spPr>
        <p:txBody>
          <a:bodyPr/>
          <a:lstStyle/>
          <a:p>
            <a:fld id="{1E8844C1-A626-4610-A7AA-FC6FB1E1346F}" type="slidenum">
              <a:rPr lang="zh-CN" altLang="en-US" smtClean="0"/>
              <a:t>‹#›</a:t>
            </a:fld>
            <a:endParaRPr lang="zh-CN" altLang="en-US"/>
          </a:p>
        </p:txBody>
      </p:sp>
    </p:spTree>
    <p:extLst>
      <p:ext uri="{BB962C8B-B14F-4D97-AF65-F5344CB8AC3E}">
        <p14:creationId xmlns:p14="http://schemas.microsoft.com/office/powerpoint/2010/main" val="14609085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3" b="1" cap="a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latin typeface="微软雅黑" panose="020B0503020204020204" pitchFamily="34" charset="-122"/>
                <a:ea typeface="微软雅黑" panose="020B0503020204020204" pitchFamily="34" charset="-122"/>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zh-CN" altLang="en-US"/>
              <a:t>单击此处编辑母版文本样式</a:t>
            </a:r>
          </a:p>
        </p:txBody>
      </p:sp>
      <p:sp>
        <p:nvSpPr>
          <p:cNvPr id="8" name="矩形 7"/>
          <p:cNvSpPr/>
          <p:nvPr/>
        </p:nvSpPr>
        <p:spPr>
          <a:xfrm>
            <a:off x="0" y="452669"/>
            <a:ext cx="12192000" cy="548208"/>
          </a:xfrm>
          <a:prstGeom prst="rect">
            <a:avLst/>
          </a:prstGeom>
          <a:gradFill flip="none" rotWithShape="1">
            <a:gsLst>
              <a:gs pos="5000">
                <a:srgbClr val="002060"/>
              </a:gs>
              <a:gs pos="6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日期占位符 3"/>
          <p:cNvSpPr>
            <a:spLocks noGrp="1"/>
          </p:cNvSpPr>
          <p:nvPr>
            <p:ph type="dt" sz="half" idx="10"/>
          </p:nvPr>
        </p:nvSpPr>
        <p:spPr>
          <a:xfrm>
            <a:off x="5939499" y="6356352"/>
            <a:ext cx="1692672" cy="365125"/>
          </a:xfrm>
        </p:spPr>
        <p:txBody>
          <a:bodyPr/>
          <a:lstStyle/>
          <a:p>
            <a:fld id="{5B89D452-26E5-47B6-8567-D7E23FD3D21A}" type="datetimeFigureOut">
              <a:rPr lang="zh-CN" altLang="en-US" smtClean="0"/>
              <a:t>2022/7/5</a:t>
            </a:fld>
            <a:endParaRPr lang="zh-CN" altLang="en-US" dirty="0"/>
          </a:p>
        </p:txBody>
      </p:sp>
      <p:sp>
        <p:nvSpPr>
          <p:cNvPr id="11" name="页脚占位符 4"/>
          <p:cNvSpPr>
            <a:spLocks noGrp="1"/>
          </p:cNvSpPr>
          <p:nvPr>
            <p:ph type="ftr" sz="quarter" idx="11"/>
          </p:nvPr>
        </p:nvSpPr>
        <p:spPr>
          <a:xfrm>
            <a:off x="7728181" y="6356352"/>
            <a:ext cx="2112235" cy="365125"/>
          </a:xfrm>
        </p:spPr>
        <p:txBody>
          <a:bodyPr/>
          <a:lstStyle/>
          <a:p>
            <a:endParaRPr lang="zh-CN" altLang="en-US" dirty="0"/>
          </a:p>
        </p:txBody>
      </p:sp>
      <p:sp>
        <p:nvSpPr>
          <p:cNvPr id="12" name="灯片编号占位符 5"/>
          <p:cNvSpPr>
            <a:spLocks noGrp="1"/>
          </p:cNvSpPr>
          <p:nvPr>
            <p:ph type="sldNum" sz="quarter" idx="12"/>
          </p:nvPr>
        </p:nvSpPr>
        <p:spPr>
          <a:xfrm>
            <a:off x="9936427" y="6356352"/>
            <a:ext cx="1645973" cy="365125"/>
          </a:xfrm>
        </p:spPr>
        <p:txBody>
          <a:bodyPr/>
          <a:lstStyle/>
          <a:p>
            <a:fld id="{1E8844C1-A626-4610-A7AA-FC6FB1E1346F}" type="slidenum">
              <a:rPr lang="zh-CN" altLang="en-US" smtClean="0"/>
              <a:t>‹#›</a:t>
            </a:fld>
            <a:endParaRPr lang="zh-CN" altLang="en-US"/>
          </a:p>
        </p:txBody>
      </p:sp>
    </p:spTree>
    <p:extLst>
      <p:ext uri="{BB962C8B-B14F-4D97-AF65-F5344CB8AC3E}">
        <p14:creationId xmlns:p14="http://schemas.microsoft.com/office/powerpoint/2010/main" val="4201272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09600" y="1600201"/>
            <a:ext cx="5384800" cy="4525963"/>
          </a:xfrm>
        </p:spPr>
        <p:txBody>
          <a:bodyPr/>
          <a:lstStyle>
            <a:lvl1pPr>
              <a:defRPr sz="2667">
                <a:latin typeface="微软雅黑" panose="020B0503020204020204" pitchFamily="34" charset="-122"/>
                <a:ea typeface="微软雅黑" panose="020B0503020204020204" pitchFamily="34" charset="-122"/>
              </a:defRPr>
            </a:lvl1pPr>
            <a:lvl2pPr>
              <a:defRPr sz="2400">
                <a:latin typeface="微软雅黑" panose="020B0503020204020204" pitchFamily="34" charset="-122"/>
                <a:ea typeface="微软雅黑" panose="020B0503020204020204" pitchFamily="34" charset="-122"/>
              </a:defRPr>
            </a:lvl2pPr>
            <a:lvl3pPr>
              <a:defRPr sz="2133">
                <a:latin typeface="微软雅黑" panose="020B0503020204020204" pitchFamily="34" charset="-122"/>
                <a:ea typeface="微软雅黑" panose="020B0503020204020204" pitchFamily="34" charset="-122"/>
              </a:defRPr>
            </a:lvl3pPr>
            <a:lvl4pPr>
              <a:defRPr sz="1867">
                <a:latin typeface="微软雅黑" panose="020B0503020204020204" pitchFamily="34" charset="-122"/>
                <a:ea typeface="微软雅黑" panose="020B0503020204020204" pitchFamily="34" charset="-122"/>
              </a:defRPr>
            </a:lvl4pPr>
            <a:lvl5pPr>
              <a:defRPr sz="1867">
                <a:latin typeface="微软雅黑" panose="020B0503020204020204" pitchFamily="34" charset="-122"/>
                <a:ea typeface="微软雅黑" panose="020B0503020204020204" pitchFamily="34" charset="-122"/>
              </a:defRPr>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97600" y="1600201"/>
            <a:ext cx="5384800" cy="4525963"/>
          </a:xfrm>
        </p:spPr>
        <p:txBody>
          <a:bodyPr/>
          <a:lstStyle>
            <a:lvl1pPr>
              <a:defRPr sz="2667">
                <a:latin typeface="微软雅黑" panose="020B0503020204020204" pitchFamily="34" charset="-122"/>
                <a:ea typeface="微软雅黑" panose="020B0503020204020204" pitchFamily="34" charset="-122"/>
              </a:defRPr>
            </a:lvl1pPr>
            <a:lvl2pPr>
              <a:defRPr sz="2400">
                <a:latin typeface="微软雅黑" panose="020B0503020204020204" pitchFamily="34" charset="-122"/>
                <a:ea typeface="微软雅黑" panose="020B0503020204020204" pitchFamily="34" charset="-122"/>
              </a:defRPr>
            </a:lvl2pPr>
            <a:lvl3pPr>
              <a:defRPr sz="2133">
                <a:latin typeface="微软雅黑" panose="020B0503020204020204" pitchFamily="34" charset="-122"/>
                <a:ea typeface="微软雅黑" panose="020B0503020204020204" pitchFamily="34" charset="-122"/>
              </a:defRPr>
            </a:lvl3pPr>
            <a:lvl4pPr>
              <a:defRPr sz="1867">
                <a:latin typeface="微软雅黑" panose="020B0503020204020204" pitchFamily="34" charset="-122"/>
                <a:ea typeface="微软雅黑" panose="020B0503020204020204" pitchFamily="34" charset="-122"/>
              </a:defRPr>
            </a:lvl4pPr>
            <a:lvl5pPr>
              <a:defRPr sz="1867">
                <a:latin typeface="微软雅黑" panose="020B0503020204020204" pitchFamily="34" charset="-122"/>
                <a:ea typeface="微软雅黑" panose="020B0503020204020204" pitchFamily="34" charset="-122"/>
              </a:defRPr>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8" name="矩形 7"/>
          <p:cNvSpPr/>
          <p:nvPr/>
        </p:nvSpPr>
        <p:spPr>
          <a:xfrm>
            <a:off x="0" y="452669"/>
            <a:ext cx="12192000" cy="548208"/>
          </a:xfrm>
          <a:prstGeom prst="rect">
            <a:avLst/>
          </a:prstGeom>
          <a:gradFill flip="none" rotWithShape="1">
            <a:gsLst>
              <a:gs pos="5000">
                <a:srgbClr val="002060"/>
              </a:gs>
              <a:gs pos="6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日期占位符 3"/>
          <p:cNvSpPr>
            <a:spLocks noGrp="1"/>
          </p:cNvSpPr>
          <p:nvPr>
            <p:ph type="dt" sz="half" idx="10"/>
          </p:nvPr>
        </p:nvSpPr>
        <p:spPr>
          <a:xfrm>
            <a:off x="5939499" y="6356352"/>
            <a:ext cx="1692672" cy="365125"/>
          </a:xfrm>
        </p:spPr>
        <p:txBody>
          <a:bodyPr/>
          <a:lstStyle/>
          <a:p>
            <a:fld id="{5B89D452-26E5-47B6-8567-D7E23FD3D21A}" type="datetimeFigureOut">
              <a:rPr lang="zh-CN" altLang="en-US" smtClean="0"/>
              <a:t>2022/7/5</a:t>
            </a:fld>
            <a:endParaRPr lang="zh-CN" altLang="en-US" dirty="0"/>
          </a:p>
        </p:txBody>
      </p:sp>
      <p:sp>
        <p:nvSpPr>
          <p:cNvPr id="11" name="页脚占位符 4"/>
          <p:cNvSpPr>
            <a:spLocks noGrp="1"/>
          </p:cNvSpPr>
          <p:nvPr>
            <p:ph type="ftr" sz="quarter" idx="11"/>
          </p:nvPr>
        </p:nvSpPr>
        <p:spPr>
          <a:xfrm>
            <a:off x="7728181" y="6356352"/>
            <a:ext cx="2112235" cy="365125"/>
          </a:xfrm>
        </p:spPr>
        <p:txBody>
          <a:bodyPr/>
          <a:lstStyle/>
          <a:p>
            <a:endParaRPr lang="zh-CN" altLang="en-US" dirty="0"/>
          </a:p>
        </p:txBody>
      </p:sp>
      <p:sp>
        <p:nvSpPr>
          <p:cNvPr id="12" name="灯片编号占位符 5"/>
          <p:cNvSpPr>
            <a:spLocks noGrp="1"/>
          </p:cNvSpPr>
          <p:nvPr>
            <p:ph type="sldNum" sz="quarter" idx="12"/>
          </p:nvPr>
        </p:nvSpPr>
        <p:spPr>
          <a:xfrm>
            <a:off x="9936427" y="6356352"/>
            <a:ext cx="1645973" cy="365125"/>
          </a:xfrm>
        </p:spPr>
        <p:txBody>
          <a:bodyPr/>
          <a:lstStyle/>
          <a:p>
            <a:fld id="{1E8844C1-A626-4610-A7AA-FC6FB1E1346F}" type="slidenum">
              <a:rPr lang="zh-CN" altLang="en-US" smtClean="0"/>
              <a:t>‹#›</a:t>
            </a:fld>
            <a:endParaRPr lang="zh-CN" altLang="en-US"/>
          </a:p>
        </p:txBody>
      </p:sp>
    </p:spTree>
    <p:extLst>
      <p:ext uri="{BB962C8B-B14F-4D97-AF65-F5344CB8AC3E}">
        <p14:creationId xmlns:p14="http://schemas.microsoft.com/office/powerpoint/2010/main" val="25833113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93374"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6" name="内容占位符 5"/>
          <p:cNvSpPr>
            <a:spLocks noGrp="1"/>
          </p:cNvSpPr>
          <p:nvPr>
            <p:ph sz="quarter" idx="4"/>
          </p:nvPr>
        </p:nvSpPr>
        <p:spPr>
          <a:xfrm>
            <a:off x="6193374"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矩形 9"/>
          <p:cNvSpPr/>
          <p:nvPr/>
        </p:nvSpPr>
        <p:spPr>
          <a:xfrm>
            <a:off x="0" y="452669"/>
            <a:ext cx="12192000" cy="548208"/>
          </a:xfrm>
          <a:prstGeom prst="rect">
            <a:avLst/>
          </a:prstGeom>
          <a:gradFill flip="none" rotWithShape="1">
            <a:gsLst>
              <a:gs pos="5000">
                <a:srgbClr val="002060"/>
              </a:gs>
              <a:gs pos="6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日期占位符 3"/>
          <p:cNvSpPr>
            <a:spLocks noGrp="1"/>
          </p:cNvSpPr>
          <p:nvPr>
            <p:ph type="dt" sz="half" idx="10"/>
          </p:nvPr>
        </p:nvSpPr>
        <p:spPr>
          <a:xfrm>
            <a:off x="5939499" y="6356352"/>
            <a:ext cx="1692672" cy="365125"/>
          </a:xfrm>
        </p:spPr>
        <p:txBody>
          <a:bodyPr/>
          <a:lstStyle/>
          <a:p>
            <a:fld id="{5B89D452-26E5-47B6-8567-D7E23FD3D21A}" type="datetimeFigureOut">
              <a:rPr lang="zh-CN" altLang="en-US" smtClean="0"/>
              <a:t>2022/7/5</a:t>
            </a:fld>
            <a:endParaRPr lang="zh-CN" altLang="en-US" dirty="0"/>
          </a:p>
        </p:txBody>
      </p:sp>
      <p:sp>
        <p:nvSpPr>
          <p:cNvPr id="13" name="页脚占位符 4"/>
          <p:cNvSpPr>
            <a:spLocks noGrp="1"/>
          </p:cNvSpPr>
          <p:nvPr>
            <p:ph type="ftr" sz="quarter" idx="11"/>
          </p:nvPr>
        </p:nvSpPr>
        <p:spPr>
          <a:xfrm>
            <a:off x="7728181" y="6356352"/>
            <a:ext cx="2112235" cy="365125"/>
          </a:xfrm>
        </p:spPr>
        <p:txBody>
          <a:bodyPr/>
          <a:lstStyle/>
          <a:p>
            <a:endParaRPr lang="zh-CN" altLang="en-US" dirty="0"/>
          </a:p>
        </p:txBody>
      </p:sp>
      <p:sp>
        <p:nvSpPr>
          <p:cNvPr id="14" name="灯片编号占位符 5"/>
          <p:cNvSpPr>
            <a:spLocks noGrp="1"/>
          </p:cNvSpPr>
          <p:nvPr>
            <p:ph type="sldNum" sz="quarter" idx="12"/>
          </p:nvPr>
        </p:nvSpPr>
        <p:spPr>
          <a:xfrm>
            <a:off x="9936427" y="6356352"/>
            <a:ext cx="1645973" cy="365125"/>
          </a:xfrm>
        </p:spPr>
        <p:txBody>
          <a:bodyPr/>
          <a:lstStyle/>
          <a:p>
            <a:fld id="{1E8844C1-A626-4610-A7AA-FC6FB1E1346F}" type="slidenum">
              <a:rPr lang="zh-CN" altLang="en-US" smtClean="0"/>
              <a:t>‹#›</a:t>
            </a:fld>
            <a:endParaRPr lang="zh-CN" altLang="en-US"/>
          </a:p>
        </p:txBody>
      </p:sp>
    </p:spTree>
    <p:extLst>
      <p:ext uri="{BB962C8B-B14F-4D97-AF65-F5344CB8AC3E}">
        <p14:creationId xmlns:p14="http://schemas.microsoft.com/office/powerpoint/2010/main" val="2565177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1133872"/>
            <a:ext cx="10972800" cy="1143000"/>
          </a:xfrm>
        </p:spPr>
        <p:txBody>
          <a:bodyPr/>
          <a:lstStyle/>
          <a:p>
            <a:r>
              <a:rPr lang="zh-CN" altLang="en-US"/>
              <a:t>单击此处编辑母版标题样式</a:t>
            </a:r>
          </a:p>
        </p:txBody>
      </p:sp>
      <p:sp>
        <p:nvSpPr>
          <p:cNvPr id="6" name="矩形 5"/>
          <p:cNvSpPr/>
          <p:nvPr/>
        </p:nvSpPr>
        <p:spPr>
          <a:xfrm>
            <a:off x="0" y="452669"/>
            <a:ext cx="12192000" cy="548208"/>
          </a:xfrm>
          <a:prstGeom prst="rect">
            <a:avLst/>
          </a:prstGeom>
          <a:gradFill flip="none" rotWithShape="1">
            <a:gsLst>
              <a:gs pos="5000">
                <a:srgbClr val="002060"/>
              </a:gs>
              <a:gs pos="6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日期占位符 3"/>
          <p:cNvSpPr>
            <a:spLocks noGrp="1"/>
          </p:cNvSpPr>
          <p:nvPr>
            <p:ph type="dt" sz="half" idx="10"/>
          </p:nvPr>
        </p:nvSpPr>
        <p:spPr>
          <a:xfrm>
            <a:off x="5939499" y="6356352"/>
            <a:ext cx="1692672" cy="365125"/>
          </a:xfrm>
        </p:spPr>
        <p:txBody>
          <a:bodyPr/>
          <a:lstStyle/>
          <a:p>
            <a:fld id="{5B89D452-26E5-47B6-8567-D7E23FD3D21A}" type="datetimeFigureOut">
              <a:rPr lang="zh-CN" altLang="en-US" smtClean="0"/>
              <a:t>2022/7/5</a:t>
            </a:fld>
            <a:endParaRPr lang="zh-CN" altLang="en-US" dirty="0"/>
          </a:p>
        </p:txBody>
      </p:sp>
      <p:sp>
        <p:nvSpPr>
          <p:cNvPr id="9" name="页脚占位符 4"/>
          <p:cNvSpPr>
            <a:spLocks noGrp="1"/>
          </p:cNvSpPr>
          <p:nvPr>
            <p:ph type="ftr" sz="quarter" idx="11"/>
          </p:nvPr>
        </p:nvSpPr>
        <p:spPr>
          <a:xfrm>
            <a:off x="7728181" y="6356352"/>
            <a:ext cx="2112235" cy="365125"/>
          </a:xfrm>
        </p:spPr>
        <p:txBody>
          <a:bodyPr/>
          <a:lstStyle/>
          <a:p>
            <a:endParaRPr lang="zh-CN" altLang="en-US" dirty="0"/>
          </a:p>
        </p:txBody>
      </p:sp>
      <p:sp>
        <p:nvSpPr>
          <p:cNvPr id="10" name="灯片编号占位符 5"/>
          <p:cNvSpPr>
            <a:spLocks noGrp="1"/>
          </p:cNvSpPr>
          <p:nvPr>
            <p:ph type="sldNum" sz="quarter" idx="12"/>
          </p:nvPr>
        </p:nvSpPr>
        <p:spPr>
          <a:xfrm>
            <a:off x="9936427" y="6356352"/>
            <a:ext cx="1645973" cy="365125"/>
          </a:xfrm>
        </p:spPr>
        <p:txBody>
          <a:bodyPr/>
          <a:lstStyle/>
          <a:p>
            <a:fld id="{1E8844C1-A626-4610-A7AA-FC6FB1E1346F}" type="slidenum">
              <a:rPr lang="zh-CN" altLang="en-US" smtClean="0"/>
              <a:t>‹#›</a:t>
            </a:fld>
            <a:endParaRPr lang="zh-CN" altLang="en-US"/>
          </a:p>
        </p:txBody>
      </p:sp>
    </p:spTree>
    <p:extLst>
      <p:ext uri="{BB962C8B-B14F-4D97-AF65-F5344CB8AC3E}">
        <p14:creationId xmlns:p14="http://schemas.microsoft.com/office/powerpoint/2010/main" val="41195676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p:nvSpPr>
        <p:spPr>
          <a:xfrm>
            <a:off x="0" y="452669"/>
            <a:ext cx="12192000" cy="548208"/>
          </a:xfrm>
          <a:prstGeom prst="rect">
            <a:avLst/>
          </a:prstGeom>
          <a:gradFill flip="none" rotWithShape="1">
            <a:gsLst>
              <a:gs pos="5000">
                <a:srgbClr val="002060"/>
              </a:gs>
              <a:gs pos="6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日期占位符 3"/>
          <p:cNvSpPr>
            <a:spLocks noGrp="1"/>
          </p:cNvSpPr>
          <p:nvPr>
            <p:ph type="dt" sz="half" idx="10"/>
          </p:nvPr>
        </p:nvSpPr>
        <p:spPr>
          <a:xfrm>
            <a:off x="5939499" y="6356352"/>
            <a:ext cx="1692672" cy="365125"/>
          </a:xfrm>
        </p:spPr>
        <p:txBody>
          <a:bodyPr/>
          <a:lstStyle/>
          <a:p>
            <a:fld id="{5B89D452-26E5-47B6-8567-D7E23FD3D21A}" type="datetimeFigureOut">
              <a:rPr lang="zh-CN" altLang="en-US" smtClean="0"/>
              <a:t>2022/7/5</a:t>
            </a:fld>
            <a:endParaRPr lang="zh-CN" altLang="en-US" dirty="0"/>
          </a:p>
        </p:txBody>
      </p:sp>
      <p:sp>
        <p:nvSpPr>
          <p:cNvPr id="8" name="页脚占位符 4"/>
          <p:cNvSpPr>
            <a:spLocks noGrp="1"/>
          </p:cNvSpPr>
          <p:nvPr>
            <p:ph type="ftr" sz="quarter" idx="11"/>
          </p:nvPr>
        </p:nvSpPr>
        <p:spPr>
          <a:xfrm>
            <a:off x="7728181" y="6356352"/>
            <a:ext cx="2112235" cy="365125"/>
          </a:xfrm>
        </p:spPr>
        <p:txBody>
          <a:bodyPr/>
          <a:lstStyle/>
          <a:p>
            <a:endParaRPr lang="zh-CN" altLang="en-US" dirty="0"/>
          </a:p>
        </p:txBody>
      </p:sp>
      <p:sp>
        <p:nvSpPr>
          <p:cNvPr id="9" name="灯片编号占位符 5"/>
          <p:cNvSpPr>
            <a:spLocks noGrp="1"/>
          </p:cNvSpPr>
          <p:nvPr>
            <p:ph type="sldNum" sz="quarter" idx="12"/>
          </p:nvPr>
        </p:nvSpPr>
        <p:spPr>
          <a:xfrm>
            <a:off x="9936427" y="6356352"/>
            <a:ext cx="1645973" cy="365125"/>
          </a:xfrm>
        </p:spPr>
        <p:txBody>
          <a:bodyPr/>
          <a:lstStyle/>
          <a:p>
            <a:fld id="{1E8844C1-A626-4610-A7AA-FC6FB1E1346F}" type="slidenum">
              <a:rPr lang="zh-CN" altLang="en-US" smtClean="0"/>
              <a:t>‹#›</a:t>
            </a:fld>
            <a:endParaRPr lang="zh-CN" altLang="en-US"/>
          </a:p>
        </p:txBody>
      </p:sp>
    </p:spTree>
    <p:extLst>
      <p:ext uri="{BB962C8B-B14F-4D97-AF65-F5344CB8AC3E}">
        <p14:creationId xmlns:p14="http://schemas.microsoft.com/office/powerpoint/2010/main" val="14176377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1210833"/>
            <a:ext cx="4011084" cy="1162051"/>
          </a:xfrm>
        </p:spPr>
        <p:txBody>
          <a:bodyPr anchor="b"/>
          <a:lstStyle>
            <a:lvl1pPr algn="l">
              <a:defRPr sz="2667" b="1"/>
            </a:lvl1pPr>
          </a:lstStyle>
          <a:p>
            <a:r>
              <a:rPr lang="zh-CN" altLang="en-US"/>
              <a:t>单击此处编辑母版标题样式</a:t>
            </a:r>
          </a:p>
        </p:txBody>
      </p:sp>
      <p:sp>
        <p:nvSpPr>
          <p:cNvPr id="3" name="内容占位符 2"/>
          <p:cNvSpPr>
            <a:spLocks noGrp="1"/>
          </p:cNvSpPr>
          <p:nvPr>
            <p:ph idx="1"/>
          </p:nvPr>
        </p:nvSpPr>
        <p:spPr>
          <a:xfrm>
            <a:off x="4766733" y="1220758"/>
            <a:ext cx="6815667" cy="4905409"/>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09603" y="2468897"/>
            <a:ext cx="4011084" cy="3657271"/>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8" name="矩形 7"/>
          <p:cNvSpPr/>
          <p:nvPr/>
        </p:nvSpPr>
        <p:spPr>
          <a:xfrm>
            <a:off x="0" y="452669"/>
            <a:ext cx="12192000" cy="548208"/>
          </a:xfrm>
          <a:prstGeom prst="rect">
            <a:avLst/>
          </a:prstGeom>
          <a:gradFill flip="none" rotWithShape="1">
            <a:gsLst>
              <a:gs pos="5000">
                <a:srgbClr val="002060"/>
              </a:gs>
              <a:gs pos="6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日期占位符 3"/>
          <p:cNvSpPr>
            <a:spLocks noGrp="1"/>
          </p:cNvSpPr>
          <p:nvPr>
            <p:ph type="dt" sz="half" idx="10"/>
          </p:nvPr>
        </p:nvSpPr>
        <p:spPr>
          <a:xfrm>
            <a:off x="5939499" y="6356352"/>
            <a:ext cx="1692672" cy="365125"/>
          </a:xfrm>
        </p:spPr>
        <p:txBody>
          <a:bodyPr/>
          <a:lstStyle/>
          <a:p>
            <a:fld id="{5B89D452-26E5-47B6-8567-D7E23FD3D21A}" type="datetimeFigureOut">
              <a:rPr lang="zh-CN" altLang="en-US" smtClean="0"/>
              <a:t>2022/7/5</a:t>
            </a:fld>
            <a:endParaRPr lang="zh-CN" altLang="en-US" dirty="0"/>
          </a:p>
        </p:txBody>
      </p:sp>
      <p:sp>
        <p:nvSpPr>
          <p:cNvPr id="11" name="页脚占位符 4"/>
          <p:cNvSpPr>
            <a:spLocks noGrp="1"/>
          </p:cNvSpPr>
          <p:nvPr>
            <p:ph type="ftr" sz="quarter" idx="11"/>
          </p:nvPr>
        </p:nvSpPr>
        <p:spPr>
          <a:xfrm>
            <a:off x="7728181" y="6356352"/>
            <a:ext cx="2112235" cy="365125"/>
          </a:xfrm>
        </p:spPr>
        <p:txBody>
          <a:bodyPr/>
          <a:lstStyle/>
          <a:p>
            <a:endParaRPr lang="zh-CN" altLang="en-US" dirty="0"/>
          </a:p>
        </p:txBody>
      </p:sp>
      <p:sp>
        <p:nvSpPr>
          <p:cNvPr id="12" name="灯片编号占位符 5"/>
          <p:cNvSpPr>
            <a:spLocks noGrp="1"/>
          </p:cNvSpPr>
          <p:nvPr>
            <p:ph type="sldNum" sz="quarter" idx="12"/>
          </p:nvPr>
        </p:nvSpPr>
        <p:spPr>
          <a:xfrm>
            <a:off x="9936427" y="6356352"/>
            <a:ext cx="1645973" cy="365125"/>
          </a:xfrm>
        </p:spPr>
        <p:txBody>
          <a:bodyPr/>
          <a:lstStyle/>
          <a:p>
            <a:fld id="{1E8844C1-A626-4610-A7AA-FC6FB1E1346F}" type="slidenum">
              <a:rPr lang="zh-CN" altLang="en-US" smtClean="0"/>
              <a:t>‹#›</a:t>
            </a:fld>
            <a:endParaRPr lang="zh-CN" altLang="en-US"/>
          </a:p>
        </p:txBody>
      </p:sp>
    </p:spTree>
    <p:extLst>
      <p:ext uri="{BB962C8B-B14F-4D97-AF65-F5344CB8AC3E}">
        <p14:creationId xmlns:p14="http://schemas.microsoft.com/office/powerpoint/2010/main" val="2972062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1309949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1"/>
            <a:ext cx="7315200" cy="566739"/>
          </a:xfrm>
        </p:spPr>
        <p:txBody>
          <a:bodyPr anchor="b"/>
          <a:lstStyle>
            <a:lvl1pPr algn="l">
              <a:defRPr sz="2667" b="1"/>
            </a:lvl1pPr>
          </a:lstStyle>
          <a:p>
            <a:r>
              <a:rPr lang="zh-CN" altLang="en-US"/>
              <a:t>单击此处编辑母版标题样式</a:t>
            </a:r>
          </a:p>
        </p:txBody>
      </p:sp>
      <p:sp>
        <p:nvSpPr>
          <p:cNvPr id="3" name="图片占位符 2"/>
          <p:cNvSpPr>
            <a:spLocks noGrp="1"/>
          </p:cNvSpPr>
          <p:nvPr>
            <p:ph type="pic" idx="1"/>
          </p:nvPr>
        </p:nvSpPr>
        <p:spPr>
          <a:xfrm>
            <a:off x="2389717" y="1220754"/>
            <a:ext cx="7315200" cy="350682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zh-CN" altLang="en-US"/>
              <a:t>单击图标添加图片</a:t>
            </a:r>
          </a:p>
        </p:txBody>
      </p:sp>
      <p:sp>
        <p:nvSpPr>
          <p:cNvPr id="4" name="文本占位符 3"/>
          <p:cNvSpPr>
            <a:spLocks noGrp="1"/>
          </p:cNvSpPr>
          <p:nvPr>
            <p:ph type="body" sz="half" idx="2"/>
          </p:nvPr>
        </p:nvSpPr>
        <p:spPr>
          <a:xfrm>
            <a:off x="2389717" y="5367341"/>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8" name="矩形 7"/>
          <p:cNvSpPr/>
          <p:nvPr/>
        </p:nvSpPr>
        <p:spPr>
          <a:xfrm>
            <a:off x="0" y="452669"/>
            <a:ext cx="12192000" cy="548208"/>
          </a:xfrm>
          <a:prstGeom prst="rect">
            <a:avLst/>
          </a:prstGeom>
          <a:gradFill flip="none" rotWithShape="1">
            <a:gsLst>
              <a:gs pos="5000">
                <a:srgbClr val="002060"/>
              </a:gs>
              <a:gs pos="6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日期占位符 3"/>
          <p:cNvSpPr>
            <a:spLocks noGrp="1"/>
          </p:cNvSpPr>
          <p:nvPr>
            <p:ph type="dt" sz="half" idx="10"/>
          </p:nvPr>
        </p:nvSpPr>
        <p:spPr>
          <a:xfrm>
            <a:off x="5939499" y="6356352"/>
            <a:ext cx="1692672" cy="365125"/>
          </a:xfrm>
        </p:spPr>
        <p:txBody>
          <a:bodyPr/>
          <a:lstStyle/>
          <a:p>
            <a:fld id="{5B89D452-26E5-47B6-8567-D7E23FD3D21A}" type="datetimeFigureOut">
              <a:rPr lang="zh-CN" altLang="en-US" smtClean="0"/>
              <a:t>2022/7/5</a:t>
            </a:fld>
            <a:endParaRPr lang="zh-CN" altLang="en-US" dirty="0"/>
          </a:p>
        </p:txBody>
      </p:sp>
      <p:sp>
        <p:nvSpPr>
          <p:cNvPr id="11" name="页脚占位符 4"/>
          <p:cNvSpPr>
            <a:spLocks noGrp="1"/>
          </p:cNvSpPr>
          <p:nvPr>
            <p:ph type="ftr" sz="quarter" idx="11"/>
          </p:nvPr>
        </p:nvSpPr>
        <p:spPr>
          <a:xfrm>
            <a:off x="7728181" y="6356352"/>
            <a:ext cx="2112235" cy="365125"/>
          </a:xfrm>
        </p:spPr>
        <p:txBody>
          <a:bodyPr/>
          <a:lstStyle/>
          <a:p>
            <a:endParaRPr lang="zh-CN" altLang="en-US" dirty="0"/>
          </a:p>
        </p:txBody>
      </p:sp>
      <p:sp>
        <p:nvSpPr>
          <p:cNvPr id="12" name="灯片编号占位符 5"/>
          <p:cNvSpPr>
            <a:spLocks noGrp="1"/>
          </p:cNvSpPr>
          <p:nvPr>
            <p:ph type="sldNum" sz="quarter" idx="12"/>
          </p:nvPr>
        </p:nvSpPr>
        <p:spPr>
          <a:xfrm>
            <a:off x="9936427" y="6356352"/>
            <a:ext cx="1645973" cy="365125"/>
          </a:xfrm>
        </p:spPr>
        <p:txBody>
          <a:bodyPr/>
          <a:lstStyle/>
          <a:p>
            <a:fld id="{1E8844C1-A626-4610-A7AA-FC6FB1E1346F}" type="slidenum">
              <a:rPr lang="zh-CN" altLang="en-US" smtClean="0"/>
              <a:t>‹#›</a:t>
            </a:fld>
            <a:endParaRPr lang="zh-CN" altLang="en-US"/>
          </a:p>
        </p:txBody>
      </p:sp>
    </p:spTree>
    <p:extLst>
      <p:ext uri="{BB962C8B-B14F-4D97-AF65-F5344CB8AC3E}">
        <p14:creationId xmlns:p14="http://schemas.microsoft.com/office/powerpoint/2010/main" val="28144844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1229883"/>
            <a:ext cx="10972800" cy="1143000"/>
          </a:xfr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2564903"/>
            <a:ext cx="10972800" cy="356126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矩形 6"/>
          <p:cNvSpPr/>
          <p:nvPr/>
        </p:nvSpPr>
        <p:spPr>
          <a:xfrm>
            <a:off x="0" y="452669"/>
            <a:ext cx="12192000" cy="548208"/>
          </a:xfrm>
          <a:prstGeom prst="rect">
            <a:avLst/>
          </a:prstGeom>
          <a:gradFill flip="none" rotWithShape="1">
            <a:gsLst>
              <a:gs pos="5000">
                <a:srgbClr val="002060"/>
              </a:gs>
              <a:gs pos="6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日期占位符 3"/>
          <p:cNvSpPr>
            <a:spLocks noGrp="1"/>
          </p:cNvSpPr>
          <p:nvPr>
            <p:ph type="dt" sz="half" idx="10"/>
          </p:nvPr>
        </p:nvSpPr>
        <p:spPr>
          <a:xfrm>
            <a:off x="5939499" y="6356352"/>
            <a:ext cx="1692672" cy="365125"/>
          </a:xfrm>
        </p:spPr>
        <p:txBody>
          <a:bodyPr/>
          <a:lstStyle/>
          <a:p>
            <a:fld id="{5B89D452-26E5-47B6-8567-D7E23FD3D21A}" type="datetimeFigureOut">
              <a:rPr lang="zh-CN" altLang="en-US" smtClean="0"/>
              <a:t>2022/7/5</a:t>
            </a:fld>
            <a:endParaRPr lang="zh-CN" altLang="en-US" dirty="0"/>
          </a:p>
        </p:txBody>
      </p:sp>
      <p:sp>
        <p:nvSpPr>
          <p:cNvPr id="10" name="页脚占位符 4"/>
          <p:cNvSpPr>
            <a:spLocks noGrp="1"/>
          </p:cNvSpPr>
          <p:nvPr>
            <p:ph type="ftr" sz="quarter" idx="11"/>
          </p:nvPr>
        </p:nvSpPr>
        <p:spPr>
          <a:xfrm>
            <a:off x="7728181" y="6356352"/>
            <a:ext cx="2112235" cy="365125"/>
          </a:xfrm>
        </p:spPr>
        <p:txBody>
          <a:bodyPr/>
          <a:lstStyle/>
          <a:p>
            <a:endParaRPr lang="zh-CN" altLang="en-US" dirty="0"/>
          </a:p>
        </p:txBody>
      </p:sp>
      <p:sp>
        <p:nvSpPr>
          <p:cNvPr id="11" name="灯片编号占位符 5"/>
          <p:cNvSpPr>
            <a:spLocks noGrp="1"/>
          </p:cNvSpPr>
          <p:nvPr>
            <p:ph type="sldNum" sz="quarter" idx="12"/>
          </p:nvPr>
        </p:nvSpPr>
        <p:spPr>
          <a:xfrm>
            <a:off x="9936427" y="6356352"/>
            <a:ext cx="1645973" cy="365125"/>
          </a:xfrm>
        </p:spPr>
        <p:txBody>
          <a:bodyPr/>
          <a:lstStyle/>
          <a:p>
            <a:fld id="{1E8844C1-A626-4610-A7AA-FC6FB1E1346F}" type="slidenum">
              <a:rPr lang="zh-CN" altLang="en-US" smtClean="0"/>
              <a:t>‹#›</a:t>
            </a:fld>
            <a:endParaRPr lang="zh-CN" altLang="en-US"/>
          </a:p>
        </p:txBody>
      </p:sp>
    </p:spTree>
    <p:extLst>
      <p:ext uri="{BB962C8B-B14F-4D97-AF65-F5344CB8AC3E}">
        <p14:creationId xmlns:p14="http://schemas.microsoft.com/office/powerpoint/2010/main" val="1182358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1220757"/>
            <a:ext cx="2743200" cy="490540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1220757"/>
            <a:ext cx="8026400" cy="490540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5939499" y="6356352"/>
            <a:ext cx="1692672" cy="365125"/>
          </a:xfrm>
        </p:spPr>
        <p:txBody>
          <a:bodyPr/>
          <a:lstStyle/>
          <a:p>
            <a:fld id="{5B89D452-26E5-47B6-8567-D7E23FD3D21A}" type="datetimeFigureOut">
              <a:rPr lang="zh-CN" altLang="en-US" smtClean="0"/>
              <a:t>2022/7/5</a:t>
            </a:fld>
            <a:endParaRPr lang="zh-CN" altLang="en-US" dirty="0"/>
          </a:p>
        </p:txBody>
      </p:sp>
      <p:sp>
        <p:nvSpPr>
          <p:cNvPr id="5" name="页脚占位符 4"/>
          <p:cNvSpPr>
            <a:spLocks noGrp="1"/>
          </p:cNvSpPr>
          <p:nvPr>
            <p:ph type="ftr" sz="quarter" idx="11"/>
          </p:nvPr>
        </p:nvSpPr>
        <p:spPr>
          <a:xfrm>
            <a:off x="7728181" y="6356352"/>
            <a:ext cx="2112235" cy="365125"/>
          </a:xfrm>
        </p:spPr>
        <p:txBody>
          <a:bodyPr/>
          <a:lstStyle/>
          <a:p>
            <a:endParaRPr lang="zh-CN" altLang="en-US" dirty="0"/>
          </a:p>
        </p:txBody>
      </p:sp>
      <p:sp>
        <p:nvSpPr>
          <p:cNvPr id="6" name="灯片编号占位符 5"/>
          <p:cNvSpPr>
            <a:spLocks noGrp="1"/>
          </p:cNvSpPr>
          <p:nvPr>
            <p:ph type="sldNum" sz="quarter" idx="12"/>
          </p:nvPr>
        </p:nvSpPr>
        <p:spPr>
          <a:xfrm>
            <a:off x="9936427" y="6356352"/>
            <a:ext cx="1645973" cy="365125"/>
          </a:xfrm>
        </p:spPr>
        <p:txBody>
          <a:bodyPr/>
          <a:lstStyle/>
          <a:p>
            <a:fld id="{1E8844C1-A626-4610-A7AA-FC6FB1E1346F}" type="slidenum">
              <a:rPr lang="zh-CN" altLang="en-US" smtClean="0"/>
              <a:t>‹#›</a:t>
            </a:fld>
            <a:endParaRPr lang="zh-CN" altLang="en-US"/>
          </a:p>
        </p:txBody>
      </p:sp>
      <p:sp>
        <p:nvSpPr>
          <p:cNvPr id="7" name="矩形 6"/>
          <p:cNvSpPr/>
          <p:nvPr/>
        </p:nvSpPr>
        <p:spPr>
          <a:xfrm>
            <a:off x="0" y="452669"/>
            <a:ext cx="12192000" cy="548208"/>
          </a:xfrm>
          <a:prstGeom prst="rect">
            <a:avLst/>
          </a:prstGeom>
          <a:gradFill flip="none" rotWithShape="1">
            <a:gsLst>
              <a:gs pos="5000">
                <a:srgbClr val="002060"/>
              </a:gs>
              <a:gs pos="6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8367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3E8EA4-CD0E-4109-BC2B-D12C9DE5BD6E}"/>
              </a:ext>
            </a:extLst>
          </p:cNvPr>
          <p:cNvSpPr/>
          <p:nvPr/>
        </p:nvSpPr>
        <p:spPr>
          <a:xfrm>
            <a:off x="0" y="6500285"/>
            <a:ext cx="12192000" cy="357716"/>
          </a:xfrm>
          <a:prstGeom prst="rect">
            <a:avLst/>
          </a:prstGeom>
          <a:solidFill>
            <a:srgbClr val="B4B4B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400"/>
          </a:p>
        </p:txBody>
      </p:sp>
      <p:pic>
        <p:nvPicPr>
          <p:cNvPr id="7" name="图片 6">
            <a:extLst>
              <a:ext uri="{FF2B5EF4-FFF2-40B4-BE49-F238E27FC236}">
                <a16:creationId xmlns:a16="http://schemas.microsoft.com/office/drawing/2014/main" id="{D99CF545-14F2-4449-9681-9EADB5DE7E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00" y="1073151"/>
            <a:ext cx="10075333"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382757" y="137901"/>
            <a:ext cx="10089840" cy="986844"/>
          </a:xfrm>
        </p:spPr>
        <p:txBody>
          <a:bodyPr/>
          <a:lstStyle>
            <a:lvl1pPr algn="ctr">
              <a:defRPr sz="3733" b="1">
                <a:solidFill>
                  <a:srgbClr val="03447E"/>
                </a:solidFill>
                <a:latin typeface="Kaiti SC" panose="02010600040101010101" pitchFamily="2" charset="-122"/>
                <a:ea typeface="Kaiti SC" panose="02010600040101010101" pitchFamily="2"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1382757" y="1600201"/>
            <a:ext cx="10089840" cy="4525433"/>
          </a:xfrm>
        </p:spPr>
        <p:txBody>
          <a:bodyPr/>
          <a:lstStyle>
            <a:lvl1pPr>
              <a:defRPr>
                <a:solidFill>
                  <a:srgbClr val="03447E"/>
                </a:solidFill>
                <a:latin typeface="Kaiti SC" panose="02010600040101010101" pitchFamily="2" charset="-122"/>
                <a:ea typeface="Kaiti SC" panose="02010600040101010101" pitchFamily="2" charset="-122"/>
              </a:defRPr>
            </a:lvl1pPr>
            <a:lvl2pPr>
              <a:defRPr>
                <a:solidFill>
                  <a:srgbClr val="03447E"/>
                </a:solidFill>
                <a:latin typeface="Kaiti SC" panose="02010600040101010101" pitchFamily="2" charset="-122"/>
                <a:ea typeface="Kaiti SC" panose="02010600040101010101" pitchFamily="2" charset="-122"/>
              </a:defRPr>
            </a:lvl2pPr>
            <a:lvl3pPr>
              <a:defRPr>
                <a:solidFill>
                  <a:srgbClr val="03447E"/>
                </a:solidFill>
                <a:latin typeface="Kaiti SC" panose="02010600040101010101" pitchFamily="2" charset="-122"/>
                <a:ea typeface="Kaiti SC" panose="02010600040101010101" pitchFamily="2" charset="-122"/>
              </a:defRPr>
            </a:lvl3pPr>
            <a:lvl4pPr>
              <a:defRPr>
                <a:solidFill>
                  <a:srgbClr val="03447E"/>
                </a:solidFill>
                <a:latin typeface="Kaiti SC" panose="02010600040101010101" pitchFamily="2" charset="-122"/>
                <a:ea typeface="Kaiti SC" panose="02010600040101010101" pitchFamily="2" charset="-122"/>
              </a:defRPr>
            </a:lvl4pPr>
            <a:lvl5pPr>
              <a:defRPr>
                <a:solidFill>
                  <a:srgbClr val="03447E"/>
                </a:solidFill>
                <a:latin typeface="Kaiti SC" panose="02010600040101010101" pitchFamily="2" charset="-122"/>
                <a:ea typeface="Kaiti SC" panose="02010600040101010101" pitchFamily="2"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8" name="Rectangle 6">
            <a:extLst>
              <a:ext uri="{FF2B5EF4-FFF2-40B4-BE49-F238E27FC236}">
                <a16:creationId xmlns:a16="http://schemas.microsoft.com/office/drawing/2014/main" id="{844B852A-DED0-4EE9-BAB2-935F68F65634}"/>
              </a:ext>
            </a:extLst>
          </p:cNvPr>
          <p:cNvSpPr>
            <a:spLocks noGrp="1" noChangeArrowheads="1"/>
          </p:cNvSpPr>
          <p:nvPr>
            <p:ph type="sldNum" sz="quarter" idx="10"/>
          </p:nvPr>
        </p:nvSpPr>
        <p:spPr>
          <a:xfrm>
            <a:off x="1" y="6498167"/>
            <a:ext cx="1344084" cy="194733"/>
          </a:xfrm>
          <a:prstGeom prst="rect">
            <a:avLst/>
          </a:prstGeom>
        </p:spPr>
        <p:txBody>
          <a:bodyPr vert="horz" wrap="square" lIns="91440" tIns="45720" rIns="91440" bIns="45720" numCol="1" anchor="t" anchorCtr="0" compatLnSpc="1">
            <a:prstTxWarp prst="textNoShape">
              <a:avLst/>
            </a:prstTxWarp>
          </a:bodyPr>
          <a:lstStyle>
            <a:lvl1pPr algn="ctr">
              <a:defRPr sz="1600">
                <a:solidFill>
                  <a:schemeClr val="bg1"/>
                </a:solidFill>
              </a:defRPr>
            </a:lvl1p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083731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5900365-97B8-48A0-A71F-88F53EC1166C}"/>
              </a:ext>
            </a:extLst>
          </p:cNvPr>
          <p:cNvSpPr/>
          <p:nvPr/>
        </p:nvSpPr>
        <p:spPr>
          <a:xfrm>
            <a:off x="0" y="6500285"/>
            <a:ext cx="12192000" cy="357716"/>
          </a:xfrm>
          <a:prstGeom prst="rect">
            <a:avLst/>
          </a:prstGeom>
          <a:solidFill>
            <a:srgbClr val="B4B4B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400"/>
          </a:p>
        </p:txBody>
      </p:sp>
      <p:pic>
        <p:nvPicPr>
          <p:cNvPr id="8" name="图片 6">
            <a:extLst>
              <a:ext uri="{FF2B5EF4-FFF2-40B4-BE49-F238E27FC236}">
                <a16:creationId xmlns:a16="http://schemas.microsoft.com/office/drawing/2014/main" id="{21E83351-451B-45A8-A770-8D89EA3967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00" y="1073151"/>
            <a:ext cx="10075333"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
            <a:extLst>
              <a:ext uri="{FF2B5EF4-FFF2-40B4-BE49-F238E27FC236}">
                <a16:creationId xmlns:a16="http://schemas.microsoft.com/office/drawing/2014/main" id="{E3D7C4D4-8315-4C19-8201-15EBEB7AB6B5}"/>
              </a:ext>
            </a:extLst>
          </p:cNvPr>
          <p:cNvSpPr>
            <a:spLocks noGrp="1"/>
          </p:cNvSpPr>
          <p:nvPr>
            <p:ph type="title"/>
          </p:nvPr>
        </p:nvSpPr>
        <p:spPr>
          <a:xfrm>
            <a:off x="1382758" y="137901"/>
            <a:ext cx="10075333" cy="986844"/>
          </a:xfrm>
        </p:spPr>
        <p:txBody>
          <a:bodyPr/>
          <a:lstStyle>
            <a:lvl1pPr algn="ctr">
              <a:defRPr sz="3733" b="1">
                <a:solidFill>
                  <a:srgbClr val="03447E"/>
                </a:solidFill>
                <a:latin typeface="Kaiti SC" panose="02010600040101010101" pitchFamily="2" charset="-122"/>
                <a:ea typeface="Kaiti SC" panose="02010600040101010101" pitchFamily="2" charset="-122"/>
              </a:defRPr>
            </a:lvl1pPr>
          </a:lstStyle>
          <a:p>
            <a:r>
              <a:rPr lang="zh-CN" altLang="en-US"/>
              <a:t>单击此处编辑母版标题样式</a:t>
            </a:r>
            <a:endParaRPr lang="zh-CN" altLang="en-US" dirty="0"/>
          </a:p>
        </p:txBody>
      </p:sp>
      <p:sp>
        <p:nvSpPr>
          <p:cNvPr id="3" name="内容占位符 2"/>
          <p:cNvSpPr>
            <a:spLocks noGrp="1"/>
          </p:cNvSpPr>
          <p:nvPr>
            <p:ph sz="half" idx="1"/>
          </p:nvPr>
        </p:nvSpPr>
        <p:spPr>
          <a:xfrm>
            <a:off x="1382757" y="1600201"/>
            <a:ext cx="4905264" cy="4525963"/>
          </a:xfrm>
        </p:spPr>
        <p:txBody>
          <a:bodyPr/>
          <a:lstStyle>
            <a:lvl1pPr>
              <a:defRPr sz="2800">
                <a:solidFill>
                  <a:srgbClr val="03447E"/>
                </a:solidFill>
                <a:latin typeface="Kaiti SC" panose="02010600040101010101" pitchFamily="2" charset="-122"/>
                <a:ea typeface="Kaiti SC" panose="02010600040101010101" pitchFamily="2" charset="-122"/>
              </a:defRPr>
            </a:lvl1pPr>
            <a:lvl2pPr>
              <a:defRPr sz="2400">
                <a:solidFill>
                  <a:srgbClr val="03447E"/>
                </a:solidFill>
                <a:latin typeface="Kaiti SC" panose="02010600040101010101" pitchFamily="2" charset="-122"/>
                <a:ea typeface="Kaiti SC" panose="02010600040101010101" pitchFamily="2" charset="-122"/>
              </a:defRPr>
            </a:lvl2pPr>
            <a:lvl3pPr>
              <a:defRPr sz="2000">
                <a:solidFill>
                  <a:srgbClr val="03447E"/>
                </a:solidFill>
                <a:latin typeface="Kaiti SC" panose="02010600040101010101" pitchFamily="2" charset="-122"/>
                <a:ea typeface="Kaiti SC" panose="02010600040101010101" pitchFamily="2" charset="-122"/>
              </a:defRPr>
            </a:lvl3pPr>
            <a:lvl4pPr>
              <a:defRPr sz="1800">
                <a:solidFill>
                  <a:srgbClr val="03447E"/>
                </a:solidFill>
                <a:latin typeface="Kaiti SC" panose="02010600040101010101" pitchFamily="2" charset="-122"/>
                <a:ea typeface="Kaiti SC" panose="02010600040101010101" pitchFamily="2" charset="-122"/>
              </a:defRPr>
            </a:lvl4pPr>
            <a:lvl5pPr>
              <a:defRPr sz="1800">
                <a:solidFill>
                  <a:srgbClr val="03447E"/>
                </a:solidFill>
                <a:latin typeface="Kaiti SC" panose="02010600040101010101" pitchFamily="2" charset="-122"/>
                <a:ea typeface="Kaiti SC" panose="02010600040101010101" pitchFamily="2"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内容占位符 3"/>
          <p:cNvSpPr>
            <a:spLocks noGrp="1"/>
          </p:cNvSpPr>
          <p:nvPr>
            <p:ph sz="half" idx="2"/>
          </p:nvPr>
        </p:nvSpPr>
        <p:spPr>
          <a:xfrm>
            <a:off x="6576053" y="1600201"/>
            <a:ext cx="4905264" cy="4525963"/>
          </a:xfrm>
        </p:spPr>
        <p:txBody>
          <a:bodyPr/>
          <a:lstStyle>
            <a:lvl1pPr>
              <a:defRPr sz="2800">
                <a:solidFill>
                  <a:srgbClr val="03447E"/>
                </a:solidFill>
                <a:latin typeface="Kaiti SC" panose="02010600040101010101" pitchFamily="2" charset="-122"/>
                <a:ea typeface="Kaiti SC" panose="02010600040101010101" pitchFamily="2" charset="-122"/>
              </a:defRPr>
            </a:lvl1pPr>
            <a:lvl2pPr>
              <a:defRPr sz="2400">
                <a:solidFill>
                  <a:srgbClr val="03447E"/>
                </a:solidFill>
                <a:latin typeface="Kaiti SC" panose="02010600040101010101" pitchFamily="2" charset="-122"/>
                <a:ea typeface="Kaiti SC" panose="02010600040101010101" pitchFamily="2" charset="-122"/>
              </a:defRPr>
            </a:lvl2pPr>
            <a:lvl3pPr>
              <a:defRPr sz="2000">
                <a:solidFill>
                  <a:srgbClr val="03447E"/>
                </a:solidFill>
                <a:latin typeface="Kaiti SC" panose="02010600040101010101" pitchFamily="2" charset="-122"/>
                <a:ea typeface="Kaiti SC" panose="02010600040101010101" pitchFamily="2" charset="-122"/>
              </a:defRPr>
            </a:lvl3pPr>
            <a:lvl4pPr>
              <a:defRPr sz="1800">
                <a:solidFill>
                  <a:srgbClr val="03447E"/>
                </a:solidFill>
                <a:latin typeface="Kaiti SC" panose="02010600040101010101" pitchFamily="2" charset="-122"/>
                <a:ea typeface="Kaiti SC" panose="02010600040101010101" pitchFamily="2" charset="-122"/>
              </a:defRPr>
            </a:lvl4pPr>
            <a:lvl5pPr>
              <a:defRPr sz="1800">
                <a:solidFill>
                  <a:srgbClr val="03447E"/>
                </a:solidFill>
                <a:latin typeface="Kaiti SC" panose="02010600040101010101" pitchFamily="2" charset="-122"/>
                <a:ea typeface="Kaiti SC" panose="02010600040101010101" pitchFamily="2"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9" name="Rectangle 6">
            <a:extLst>
              <a:ext uri="{FF2B5EF4-FFF2-40B4-BE49-F238E27FC236}">
                <a16:creationId xmlns:a16="http://schemas.microsoft.com/office/drawing/2014/main" id="{E9E32B65-06ED-4977-9119-F7983BE69F75}"/>
              </a:ext>
            </a:extLst>
          </p:cNvPr>
          <p:cNvSpPr>
            <a:spLocks noGrp="1" noChangeArrowheads="1"/>
          </p:cNvSpPr>
          <p:nvPr>
            <p:ph type="sldNum" sz="quarter" idx="10"/>
          </p:nvPr>
        </p:nvSpPr>
        <p:spPr>
          <a:xfrm>
            <a:off x="1" y="6498167"/>
            <a:ext cx="1344084" cy="194733"/>
          </a:xfrm>
          <a:prstGeom prst="rect">
            <a:avLst/>
          </a:prstGeom>
        </p:spPr>
        <p:txBody>
          <a:bodyPr vert="horz" wrap="square" lIns="91440" tIns="45720" rIns="91440" bIns="45720" numCol="1" anchor="t" anchorCtr="0" compatLnSpc="1">
            <a:prstTxWarp prst="textNoShape">
              <a:avLst/>
            </a:prstTxWarp>
          </a:bodyPr>
          <a:lstStyle>
            <a:lvl1pPr algn="ctr">
              <a:defRPr sz="1600">
                <a:solidFill>
                  <a:schemeClr val="bg1"/>
                </a:solidFill>
              </a:defRPr>
            </a:lvl1p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934493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2903057F-FC6D-4804-999C-2F8C74999CCD}"/>
              </a:ext>
            </a:extLst>
          </p:cNvPr>
          <p:cNvSpPr/>
          <p:nvPr/>
        </p:nvSpPr>
        <p:spPr>
          <a:xfrm>
            <a:off x="0" y="6500285"/>
            <a:ext cx="12192000" cy="357716"/>
          </a:xfrm>
          <a:prstGeom prst="rect">
            <a:avLst/>
          </a:prstGeom>
          <a:solidFill>
            <a:srgbClr val="B4B4B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400"/>
          </a:p>
        </p:txBody>
      </p:sp>
      <p:pic>
        <p:nvPicPr>
          <p:cNvPr id="10" name="图片 6">
            <a:extLst>
              <a:ext uri="{FF2B5EF4-FFF2-40B4-BE49-F238E27FC236}">
                <a16:creationId xmlns:a16="http://schemas.microsoft.com/office/drawing/2014/main" id="{156F2BD0-D8DB-451C-B98D-8AA2C1F5C8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00" y="1073151"/>
            <a:ext cx="10075333"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a:extLst>
              <a:ext uri="{FF2B5EF4-FFF2-40B4-BE49-F238E27FC236}">
                <a16:creationId xmlns:a16="http://schemas.microsoft.com/office/drawing/2014/main" id="{BE3EEB1F-6485-49C5-B49E-CE22FC23CEC8}"/>
              </a:ext>
            </a:extLst>
          </p:cNvPr>
          <p:cNvSpPr>
            <a:spLocks noGrp="1"/>
          </p:cNvSpPr>
          <p:nvPr>
            <p:ph type="title"/>
          </p:nvPr>
        </p:nvSpPr>
        <p:spPr>
          <a:xfrm>
            <a:off x="1382757" y="137901"/>
            <a:ext cx="10089576" cy="986844"/>
          </a:xfrm>
        </p:spPr>
        <p:txBody>
          <a:bodyPr/>
          <a:lstStyle>
            <a:lvl1pPr algn="ctr">
              <a:defRPr sz="3733" b="1">
                <a:solidFill>
                  <a:srgbClr val="03447E"/>
                </a:solidFill>
                <a:latin typeface="Kaiti SC" panose="02010600040101010101" pitchFamily="2" charset="-122"/>
                <a:ea typeface="Kaiti SC" panose="02010600040101010101" pitchFamily="2" charset="-122"/>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1382757" y="1535113"/>
            <a:ext cx="4613760" cy="639763"/>
          </a:xfrm>
        </p:spPr>
        <p:txBody>
          <a:bodyPr anchor="b"/>
          <a:lstStyle>
            <a:lvl1pPr marL="0" indent="0">
              <a:buNone/>
              <a:defRPr sz="2400" b="1">
                <a:solidFill>
                  <a:srgbClr val="03447E"/>
                </a:solidFill>
                <a:latin typeface="Kaiti SC" panose="02010600040101010101" pitchFamily="2" charset="-122"/>
                <a:ea typeface="Kaiti SC" panose="02010600040101010101" pitchFamily="2" charset="-122"/>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1382757" y="2174875"/>
            <a:ext cx="4613760" cy="3951288"/>
          </a:xfrm>
        </p:spPr>
        <p:txBody>
          <a:bodyPr/>
          <a:lstStyle>
            <a:lvl1pPr>
              <a:defRPr sz="2400">
                <a:solidFill>
                  <a:srgbClr val="03447E"/>
                </a:solidFill>
                <a:latin typeface="Kaiti SC" panose="02010600040101010101" pitchFamily="2" charset="-122"/>
                <a:ea typeface="Kaiti SC" panose="02010600040101010101" pitchFamily="2" charset="-122"/>
              </a:defRPr>
            </a:lvl1pPr>
            <a:lvl2pPr>
              <a:defRPr sz="2000">
                <a:solidFill>
                  <a:srgbClr val="03447E"/>
                </a:solidFill>
                <a:latin typeface="Kaiti SC" panose="02010600040101010101" pitchFamily="2" charset="-122"/>
                <a:ea typeface="Kaiti SC" panose="02010600040101010101" pitchFamily="2" charset="-122"/>
              </a:defRPr>
            </a:lvl2pPr>
            <a:lvl3pPr>
              <a:defRPr sz="1800">
                <a:solidFill>
                  <a:srgbClr val="03447E"/>
                </a:solidFill>
                <a:latin typeface="Kaiti SC" panose="02010600040101010101" pitchFamily="2" charset="-122"/>
                <a:ea typeface="Kaiti SC" panose="02010600040101010101" pitchFamily="2" charset="-122"/>
              </a:defRPr>
            </a:lvl3pPr>
            <a:lvl4pPr>
              <a:defRPr sz="1600">
                <a:solidFill>
                  <a:srgbClr val="03447E"/>
                </a:solidFill>
                <a:latin typeface="Kaiti SC" panose="02010600040101010101" pitchFamily="2" charset="-122"/>
                <a:ea typeface="Kaiti SC" panose="02010600040101010101" pitchFamily="2" charset="-122"/>
              </a:defRPr>
            </a:lvl4pPr>
            <a:lvl5pPr>
              <a:defRPr sz="1600">
                <a:solidFill>
                  <a:srgbClr val="03447E"/>
                </a:solidFill>
                <a:latin typeface="Kaiti SC" panose="02010600040101010101" pitchFamily="2" charset="-122"/>
                <a:ea typeface="Kaiti SC" panose="02010600040101010101" pitchFamily="2"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4"/>
          <p:cNvSpPr>
            <a:spLocks noGrp="1"/>
          </p:cNvSpPr>
          <p:nvPr>
            <p:ph type="body" sz="quarter" idx="3"/>
          </p:nvPr>
        </p:nvSpPr>
        <p:spPr>
          <a:xfrm>
            <a:off x="6193372" y="1535113"/>
            <a:ext cx="5278963" cy="639763"/>
          </a:xfrm>
        </p:spPr>
        <p:txBody>
          <a:bodyPr anchor="b"/>
          <a:lstStyle>
            <a:lvl1pPr marL="0" indent="0">
              <a:buNone/>
              <a:defRPr sz="2400" b="1">
                <a:solidFill>
                  <a:srgbClr val="03447E"/>
                </a:solidFill>
                <a:latin typeface="Kaiti SC" panose="02010600040101010101" pitchFamily="2" charset="-122"/>
                <a:ea typeface="Kaiti SC" panose="02010600040101010101" pitchFamily="2" charset="-122"/>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2" y="2174875"/>
            <a:ext cx="5278963" cy="3951288"/>
          </a:xfrm>
        </p:spPr>
        <p:txBody>
          <a:bodyPr/>
          <a:lstStyle>
            <a:lvl1pPr>
              <a:defRPr sz="2400">
                <a:solidFill>
                  <a:srgbClr val="03447E"/>
                </a:solidFill>
                <a:latin typeface="Kaiti SC" panose="02010600040101010101" pitchFamily="2" charset="-122"/>
                <a:ea typeface="Kaiti SC" panose="02010600040101010101" pitchFamily="2" charset="-122"/>
              </a:defRPr>
            </a:lvl1pPr>
            <a:lvl2pPr>
              <a:defRPr sz="2000">
                <a:solidFill>
                  <a:srgbClr val="03447E"/>
                </a:solidFill>
                <a:latin typeface="Kaiti SC" panose="02010600040101010101" pitchFamily="2" charset="-122"/>
                <a:ea typeface="Kaiti SC" panose="02010600040101010101" pitchFamily="2" charset="-122"/>
              </a:defRPr>
            </a:lvl2pPr>
            <a:lvl3pPr>
              <a:defRPr sz="1800">
                <a:solidFill>
                  <a:srgbClr val="03447E"/>
                </a:solidFill>
                <a:latin typeface="Kaiti SC" panose="02010600040101010101" pitchFamily="2" charset="-122"/>
                <a:ea typeface="Kaiti SC" panose="02010600040101010101" pitchFamily="2" charset="-122"/>
              </a:defRPr>
            </a:lvl3pPr>
            <a:lvl4pPr>
              <a:defRPr sz="1600">
                <a:solidFill>
                  <a:srgbClr val="03447E"/>
                </a:solidFill>
                <a:latin typeface="Kaiti SC" panose="02010600040101010101" pitchFamily="2" charset="-122"/>
                <a:ea typeface="Kaiti SC" panose="02010600040101010101" pitchFamily="2" charset="-122"/>
              </a:defRPr>
            </a:lvl4pPr>
            <a:lvl5pPr>
              <a:defRPr sz="1600">
                <a:solidFill>
                  <a:srgbClr val="03447E"/>
                </a:solidFill>
                <a:latin typeface="Kaiti SC" panose="02010600040101010101" pitchFamily="2" charset="-122"/>
                <a:ea typeface="Kaiti SC" panose="02010600040101010101" pitchFamily="2"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1" name="Rectangle 6">
            <a:extLst>
              <a:ext uri="{FF2B5EF4-FFF2-40B4-BE49-F238E27FC236}">
                <a16:creationId xmlns:a16="http://schemas.microsoft.com/office/drawing/2014/main" id="{625B0A78-9527-48E2-B10B-5E0F8BF2D871}"/>
              </a:ext>
            </a:extLst>
          </p:cNvPr>
          <p:cNvSpPr>
            <a:spLocks noGrp="1" noChangeArrowheads="1"/>
          </p:cNvSpPr>
          <p:nvPr>
            <p:ph type="sldNum" sz="quarter" idx="10"/>
          </p:nvPr>
        </p:nvSpPr>
        <p:spPr>
          <a:xfrm>
            <a:off x="1" y="6498167"/>
            <a:ext cx="1344084" cy="194733"/>
          </a:xfrm>
          <a:prstGeom prst="rect">
            <a:avLst/>
          </a:prstGeom>
        </p:spPr>
        <p:txBody>
          <a:bodyPr vert="horz" wrap="square" lIns="91440" tIns="45720" rIns="91440" bIns="45720" numCol="1" anchor="t" anchorCtr="0" compatLnSpc="1">
            <a:prstTxWarp prst="textNoShape">
              <a:avLst/>
            </a:prstTxWarp>
          </a:bodyPr>
          <a:lstStyle>
            <a:lvl1pPr algn="ctr">
              <a:defRPr sz="1600">
                <a:solidFill>
                  <a:schemeClr val="bg1"/>
                </a:solidFill>
              </a:defRPr>
            </a:lvl1p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90960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756628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A006BFD-C1A9-4F21-B246-29F247F08A1D}"/>
              </a:ext>
            </a:extLst>
          </p:cNvPr>
          <p:cNvSpPr/>
          <p:nvPr/>
        </p:nvSpPr>
        <p:spPr>
          <a:xfrm>
            <a:off x="0" y="6500285"/>
            <a:ext cx="12192000" cy="357716"/>
          </a:xfrm>
          <a:prstGeom prst="rect">
            <a:avLst/>
          </a:prstGeom>
          <a:solidFill>
            <a:srgbClr val="B4B4B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400"/>
          </a:p>
        </p:txBody>
      </p:sp>
      <p:pic>
        <p:nvPicPr>
          <p:cNvPr id="7" name="图片 6">
            <a:extLst>
              <a:ext uri="{FF2B5EF4-FFF2-40B4-BE49-F238E27FC236}">
                <a16:creationId xmlns:a16="http://schemas.microsoft.com/office/drawing/2014/main" id="{05B73D4B-06BE-4ED2-899E-5855211619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00" y="1073151"/>
            <a:ext cx="10075333"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a:extLst>
              <a:ext uri="{FF2B5EF4-FFF2-40B4-BE49-F238E27FC236}">
                <a16:creationId xmlns:a16="http://schemas.microsoft.com/office/drawing/2014/main" id="{A6BED1C8-8864-4E77-91B9-609E36569CA6}"/>
              </a:ext>
            </a:extLst>
          </p:cNvPr>
          <p:cNvSpPr>
            <a:spLocks noGrp="1"/>
          </p:cNvSpPr>
          <p:nvPr>
            <p:ph type="title"/>
          </p:nvPr>
        </p:nvSpPr>
        <p:spPr>
          <a:xfrm>
            <a:off x="1382757" y="137901"/>
            <a:ext cx="10089840" cy="986844"/>
          </a:xfrm>
        </p:spPr>
        <p:txBody>
          <a:bodyPr/>
          <a:lstStyle>
            <a:lvl1pPr algn="ctr">
              <a:defRPr sz="3733" b="1">
                <a:solidFill>
                  <a:srgbClr val="03447E"/>
                </a:solidFill>
                <a:latin typeface="Kaiti SC" panose="02010600040101010101" pitchFamily="2" charset="-122"/>
                <a:ea typeface="Kaiti SC" panose="02010600040101010101" pitchFamily="2" charset="-122"/>
              </a:defRPr>
            </a:lvl1pPr>
          </a:lstStyle>
          <a:p>
            <a:r>
              <a:rPr lang="zh-CN" altLang="en-US"/>
              <a:t>单击此处编辑母版标题样式</a:t>
            </a:r>
            <a:endParaRPr lang="zh-CN" altLang="en-US" dirty="0"/>
          </a:p>
        </p:txBody>
      </p:sp>
      <p:sp>
        <p:nvSpPr>
          <p:cNvPr id="13" name="文本占位符 3">
            <a:extLst>
              <a:ext uri="{FF2B5EF4-FFF2-40B4-BE49-F238E27FC236}">
                <a16:creationId xmlns:a16="http://schemas.microsoft.com/office/drawing/2014/main" id="{E701F47B-A44A-604F-BD1E-377539DB7A8F}"/>
              </a:ext>
            </a:extLst>
          </p:cNvPr>
          <p:cNvSpPr>
            <a:spLocks noGrp="1"/>
          </p:cNvSpPr>
          <p:nvPr>
            <p:ph type="body" sz="half" idx="2"/>
          </p:nvPr>
        </p:nvSpPr>
        <p:spPr>
          <a:xfrm>
            <a:off x="1391477" y="1316780"/>
            <a:ext cx="10081120" cy="4809387"/>
          </a:xfrm>
        </p:spPr>
        <p:txBody>
          <a:bodyPr/>
          <a:lstStyle>
            <a:lvl1pPr marL="0" indent="0">
              <a:buNone/>
              <a:defRPr sz="2400">
                <a:solidFill>
                  <a:srgbClr val="03447E"/>
                </a:solidFill>
                <a:latin typeface="Kaiti SC" panose="02010600040101010101" pitchFamily="2" charset="-122"/>
                <a:ea typeface="Kaiti SC" panose="02010600040101010101" pitchFamily="2" charset="-122"/>
              </a:defRPr>
            </a:lvl1pPr>
            <a:lvl2pPr marL="457178"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zh-CN" altLang="en-US"/>
              <a:t>单击此处编辑母版文本样式</a:t>
            </a:r>
          </a:p>
        </p:txBody>
      </p:sp>
      <p:sp>
        <p:nvSpPr>
          <p:cNvPr id="8" name="Rectangle 6">
            <a:extLst>
              <a:ext uri="{FF2B5EF4-FFF2-40B4-BE49-F238E27FC236}">
                <a16:creationId xmlns:a16="http://schemas.microsoft.com/office/drawing/2014/main" id="{6B0E96DD-5856-482E-A44A-0505ABCDA951}"/>
              </a:ext>
            </a:extLst>
          </p:cNvPr>
          <p:cNvSpPr>
            <a:spLocks noGrp="1" noChangeArrowheads="1"/>
          </p:cNvSpPr>
          <p:nvPr>
            <p:ph type="sldNum" sz="quarter" idx="10"/>
          </p:nvPr>
        </p:nvSpPr>
        <p:spPr>
          <a:xfrm>
            <a:off x="1" y="6498167"/>
            <a:ext cx="1344084" cy="194733"/>
          </a:xfrm>
          <a:prstGeom prst="rect">
            <a:avLst/>
          </a:prstGeom>
        </p:spPr>
        <p:txBody>
          <a:bodyPr vert="horz" wrap="square" lIns="91440" tIns="45720" rIns="91440" bIns="45720" numCol="1" anchor="t" anchorCtr="0" compatLnSpc="1">
            <a:prstTxWarp prst="textNoShape">
              <a:avLst/>
            </a:prstTxWarp>
          </a:bodyPr>
          <a:lstStyle>
            <a:lvl1pPr algn="ctr">
              <a:defRPr sz="1600">
                <a:solidFill>
                  <a:schemeClr val="bg1"/>
                </a:solidFill>
              </a:defRPr>
            </a:lvl1pPr>
          </a:lstStyle>
          <a:p>
            <a:fld id="{51BFECF4-4589-4A7F-ADAC-77E1D649400E}"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422512529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内容与标题">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8AD1313-B99E-4186-9CA3-3CBA13466AC1}"/>
              </a:ext>
            </a:extLst>
          </p:cNvPr>
          <p:cNvSpPr/>
          <p:nvPr/>
        </p:nvSpPr>
        <p:spPr>
          <a:xfrm>
            <a:off x="0" y="6500285"/>
            <a:ext cx="12192000" cy="357716"/>
          </a:xfrm>
          <a:prstGeom prst="rect">
            <a:avLst/>
          </a:prstGeom>
          <a:solidFill>
            <a:srgbClr val="B4B4B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400"/>
          </a:p>
        </p:txBody>
      </p:sp>
      <p:pic>
        <p:nvPicPr>
          <p:cNvPr id="8" name="图片 6">
            <a:extLst>
              <a:ext uri="{FF2B5EF4-FFF2-40B4-BE49-F238E27FC236}">
                <a16:creationId xmlns:a16="http://schemas.microsoft.com/office/drawing/2014/main" id="{0849166A-C046-4C23-B7B6-0A3CB46F4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00" y="1073151"/>
            <a:ext cx="10075333"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
            <a:extLst>
              <a:ext uri="{FF2B5EF4-FFF2-40B4-BE49-F238E27FC236}">
                <a16:creationId xmlns:a16="http://schemas.microsoft.com/office/drawing/2014/main" id="{1BF253F8-BB2B-45E8-B976-299D204F0C14}"/>
              </a:ext>
            </a:extLst>
          </p:cNvPr>
          <p:cNvSpPr>
            <a:spLocks noGrp="1"/>
          </p:cNvSpPr>
          <p:nvPr>
            <p:ph type="title"/>
          </p:nvPr>
        </p:nvSpPr>
        <p:spPr>
          <a:xfrm>
            <a:off x="1382757" y="137901"/>
            <a:ext cx="10089576" cy="986844"/>
          </a:xfrm>
        </p:spPr>
        <p:txBody>
          <a:bodyPr/>
          <a:lstStyle>
            <a:lvl1pPr algn="ctr">
              <a:defRPr sz="3733" b="1">
                <a:solidFill>
                  <a:srgbClr val="03447E"/>
                </a:solidFill>
                <a:latin typeface="Kaiti SC" panose="02010600040101010101" pitchFamily="2" charset="-122"/>
                <a:ea typeface="Kaiti SC" panose="02010600040101010101" pitchFamily="2"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5793293" y="1316767"/>
            <a:ext cx="5679040" cy="4809399"/>
          </a:xfrm>
        </p:spPr>
        <p:txBody>
          <a:bodyPr/>
          <a:lstStyle>
            <a:lvl1pPr>
              <a:defRPr sz="3200">
                <a:solidFill>
                  <a:srgbClr val="03447E"/>
                </a:solidFill>
                <a:latin typeface="Kaiti SC" panose="02010600040101010101" pitchFamily="2" charset="-122"/>
                <a:ea typeface="Kaiti SC" panose="02010600040101010101" pitchFamily="2" charset="-122"/>
              </a:defRPr>
            </a:lvl1pPr>
            <a:lvl2pPr>
              <a:defRPr sz="2800">
                <a:solidFill>
                  <a:srgbClr val="03447E"/>
                </a:solidFill>
                <a:latin typeface="Kaiti SC" panose="02010600040101010101" pitchFamily="2" charset="-122"/>
                <a:ea typeface="Kaiti SC" panose="02010600040101010101" pitchFamily="2" charset="-122"/>
              </a:defRPr>
            </a:lvl2pPr>
            <a:lvl3pPr>
              <a:defRPr sz="2400">
                <a:solidFill>
                  <a:srgbClr val="03447E"/>
                </a:solidFill>
                <a:latin typeface="Kaiti SC" panose="02010600040101010101" pitchFamily="2" charset="-122"/>
                <a:ea typeface="Kaiti SC" panose="02010600040101010101" pitchFamily="2" charset="-122"/>
              </a:defRPr>
            </a:lvl3pPr>
            <a:lvl4pPr>
              <a:defRPr sz="2000">
                <a:solidFill>
                  <a:srgbClr val="03447E"/>
                </a:solidFill>
                <a:latin typeface="Kaiti SC" panose="02010600040101010101" pitchFamily="2" charset="-122"/>
                <a:ea typeface="Kaiti SC" panose="02010600040101010101" pitchFamily="2" charset="-122"/>
              </a:defRPr>
            </a:lvl4pPr>
            <a:lvl5pPr>
              <a:defRPr sz="2000">
                <a:solidFill>
                  <a:srgbClr val="03447E"/>
                </a:solidFill>
                <a:latin typeface="Kaiti SC" panose="02010600040101010101" pitchFamily="2" charset="-122"/>
                <a:ea typeface="Kaiti SC" panose="02010600040101010101" pitchFamily="2"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文本占位符 3"/>
          <p:cNvSpPr>
            <a:spLocks noGrp="1"/>
          </p:cNvSpPr>
          <p:nvPr>
            <p:ph type="body" sz="half" idx="2"/>
          </p:nvPr>
        </p:nvSpPr>
        <p:spPr>
          <a:xfrm>
            <a:off x="1382758" y="1316767"/>
            <a:ext cx="4011084" cy="4809399"/>
          </a:xfrm>
        </p:spPr>
        <p:txBody>
          <a:bodyPr/>
          <a:lstStyle>
            <a:lvl1pPr marL="0" indent="0">
              <a:buNone/>
              <a:defRPr sz="1400">
                <a:solidFill>
                  <a:srgbClr val="03447E"/>
                </a:solidFill>
                <a:latin typeface="Kaiti SC" panose="02010600040101010101" pitchFamily="2" charset="-122"/>
                <a:ea typeface="Kaiti SC" panose="02010600040101010101" pitchFamily="2" charset="-122"/>
              </a:defRPr>
            </a:lvl1pPr>
            <a:lvl2pPr marL="457178"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zh-CN" altLang="en-US"/>
              <a:t>单击此处编辑母版文本样式</a:t>
            </a:r>
          </a:p>
        </p:txBody>
      </p:sp>
      <p:sp>
        <p:nvSpPr>
          <p:cNvPr id="9" name="Rectangle 6">
            <a:extLst>
              <a:ext uri="{FF2B5EF4-FFF2-40B4-BE49-F238E27FC236}">
                <a16:creationId xmlns:a16="http://schemas.microsoft.com/office/drawing/2014/main" id="{AE87C6F1-A18B-459D-B659-211893C754DE}"/>
              </a:ext>
            </a:extLst>
          </p:cNvPr>
          <p:cNvSpPr>
            <a:spLocks noGrp="1" noChangeArrowheads="1"/>
          </p:cNvSpPr>
          <p:nvPr>
            <p:ph type="sldNum" sz="quarter" idx="10"/>
          </p:nvPr>
        </p:nvSpPr>
        <p:spPr>
          <a:xfrm>
            <a:off x="1" y="6498167"/>
            <a:ext cx="1344084" cy="194733"/>
          </a:xfrm>
          <a:prstGeom prst="rect">
            <a:avLst/>
          </a:prstGeom>
        </p:spPr>
        <p:txBody>
          <a:bodyPr vert="horz" wrap="square" lIns="91440" tIns="45720" rIns="91440" bIns="45720" numCol="1" anchor="t" anchorCtr="0" compatLnSpc="1">
            <a:prstTxWarp prst="textNoShape">
              <a:avLst/>
            </a:prstTxWarp>
          </a:bodyPr>
          <a:lstStyle>
            <a:lvl1pPr algn="ctr">
              <a:defRPr sz="1600">
                <a:solidFill>
                  <a:schemeClr val="bg1"/>
                </a:solidFill>
              </a:defRPr>
            </a:lvl1p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4234737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6F25BE3-D6C3-4180-9553-B5358D172004}"/>
              </a:ext>
            </a:extLst>
          </p:cNvPr>
          <p:cNvSpPr/>
          <p:nvPr/>
        </p:nvSpPr>
        <p:spPr>
          <a:xfrm>
            <a:off x="0" y="6500285"/>
            <a:ext cx="12192000" cy="357716"/>
          </a:xfrm>
          <a:prstGeom prst="rect">
            <a:avLst/>
          </a:prstGeom>
          <a:solidFill>
            <a:srgbClr val="B4B4B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400"/>
          </a:p>
        </p:txBody>
      </p:sp>
      <p:pic>
        <p:nvPicPr>
          <p:cNvPr id="8" name="图片 6">
            <a:extLst>
              <a:ext uri="{FF2B5EF4-FFF2-40B4-BE49-F238E27FC236}">
                <a16:creationId xmlns:a16="http://schemas.microsoft.com/office/drawing/2014/main" id="{AE488C64-8ABF-445B-8D19-54E83502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00" y="1073151"/>
            <a:ext cx="10075333"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2389717" y="4800601"/>
            <a:ext cx="7315200" cy="566739"/>
          </a:xfrm>
        </p:spPr>
        <p:txBody>
          <a:bodyPr anchor="b"/>
          <a:lstStyle>
            <a:lvl1pPr algn="l">
              <a:defRPr sz="2000" b="1">
                <a:solidFill>
                  <a:srgbClr val="03447E"/>
                </a:solidFill>
                <a:latin typeface="Kaiti SC" panose="02010600040101010101" pitchFamily="2" charset="-122"/>
                <a:ea typeface="Kaiti SC" panose="02010600040101010101" pitchFamily="2" charset="-122"/>
              </a:defRPr>
            </a:lvl1pPr>
          </a:lstStyle>
          <a:p>
            <a:r>
              <a:rPr lang="zh-CN" altLang="en-US"/>
              <a:t>单击此处编辑母版标题样式</a:t>
            </a:r>
            <a:endParaRPr lang="zh-CN" altLang="en-US" dirty="0"/>
          </a:p>
        </p:txBody>
      </p:sp>
      <p:sp>
        <p:nvSpPr>
          <p:cNvPr id="3" name="图片占位符 2"/>
          <p:cNvSpPr>
            <a:spLocks noGrp="1"/>
          </p:cNvSpPr>
          <p:nvPr>
            <p:ph type="pic" idx="1"/>
          </p:nvPr>
        </p:nvSpPr>
        <p:spPr>
          <a:xfrm>
            <a:off x="2389717" y="1316765"/>
            <a:ext cx="7315200" cy="3410809"/>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zh-CN" altLang="en-US" noProof="0"/>
              <a:t>单击图标添加图片</a:t>
            </a:r>
            <a:endParaRPr lang="zh-CN" altLang="en-US" noProof="0" dirty="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b="0" i="0">
                <a:solidFill>
                  <a:srgbClr val="03447E"/>
                </a:solidFill>
                <a:latin typeface="Kaiti SC" panose="02010600040101010101" pitchFamily="2" charset="-122"/>
                <a:ea typeface="Kaiti SC" panose="02010600040101010101" pitchFamily="2" charset="-122"/>
              </a:defRPr>
            </a:lvl1pPr>
            <a:lvl2pPr marL="457178"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zh-CN" altLang="en-US"/>
              <a:t>单击此处编辑母版文本样式</a:t>
            </a:r>
          </a:p>
        </p:txBody>
      </p:sp>
      <p:sp>
        <p:nvSpPr>
          <p:cNvPr id="9" name="Rectangle 6">
            <a:extLst>
              <a:ext uri="{FF2B5EF4-FFF2-40B4-BE49-F238E27FC236}">
                <a16:creationId xmlns:a16="http://schemas.microsoft.com/office/drawing/2014/main" id="{6F3C6AA0-E30D-4000-B071-EBAE6965AA21}"/>
              </a:ext>
            </a:extLst>
          </p:cNvPr>
          <p:cNvSpPr>
            <a:spLocks noGrp="1" noChangeArrowheads="1"/>
          </p:cNvSpPr>
          <p:nvPr>
            <p:ph type="sldNum" sz="quarter" idx="10"/>
          </p:nvPr>
        </p:nvSpPr>
        <p:spPr>
          <a:xfrm>
            <a:off x="1" y="6498167"/>
            <a:ext cx="1344084" cy="194733"/>
          </a:xfrm>
          <a:prstGeom prst="rect">
            <a:avLst/>
          </a:prstGeom>
        </p:spPr>
        <p:txBody>
          <a:bodyPr vert="horz" wrap="square" lIns="91440" tIns="45720" rIns="91440" bIns="45720" numCol="1" anchor="t" anchorCtr="0" compatLnSpc="1">
            <a:prstTxWarp prst="textNoShape">
              <a:avLst/>
            </a:prstTxWarp>
          </a:bodyPr>
          <a:lstStyle>
            <a:lvl1pPr algn="ctr">
              <a:defRPr sz="1600">
                <a:solidFill>
                  <a:schemeClr val="bg1"/>
                </a:solidFill>
              </a:defRPr>
            </a:lvl1p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496694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FD50E3-36F9-425A-B87C-B90E20554811}"/>
              </a:ext>
            </a:extLst>
          </p:cNvPr>
          <p:cNvSpPr>
            <a:spLocks noGrp="1" noChangeArrowheads="1"/>
          </p:cNvSpPr>
          <p:nvPr>
            <p:ph type="title"/>
          </p:nvPr>
        </p:nvSpPr>
        <p:spPr bwMode="auto">
          <a:xfrm>
            <a:off x="609600" y="275167"/>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16DF270F-32B9-471A-8D63-6EE736EC7C5F}"/>
              </a:ext>
            </a:extLst>
          </p:cNvPr>
          <p:cNvSpPr>
            <a:spLocks noGrp="1" noChangeArrowheads="1"/>
          </p:cNvSpPr>
          <p:nvPr>
            <p:ph type="body" idx="1"/>
          </p:nvPr>
        </p:nvSpPr>
        <p:spPr bwMode="auto">
          <a:xfrm>
            <a:off x="609600" y="1600201"/>
            <a:ext cx="10972800" cy="452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endParaRPr lang="en-US" altLang="zh-CN"/>
          </a:p>
          <a:p>
            <a:pPr lvl="1"/>
            <a:r>
              <a:rPr lang="zh-CN" altLang="en-US"/>
              <a:t>第二级</a:t>
            </a:r>
            <a:endParaRPr lang="en-US" altLang="zh-CN"/>
          </a:p>
          <a:p>
            <a:pPr lvl="2"/>
            <a:r>
              <a:rPr lang="zh-CN" altLang="en-US"/>
              <a:t>第三级</a:t>
            </a:r>
            <a:endParaRPr lang="en-US" altLang="zh-CN"/>
          </a:p>
          <a:p>
            <a:pPr lvl="3"/>
            <a:r>
              <a:rPr lang="zh-CN" altLang="en-US"/>
              <a:t>第四级</a:t>
            </a:r>
            <a:endParaRPr lang="en-US" altLang="zh-CN"/>
          </a:p>
          <a:p>
            <a:pPr lvl="4"/>
            <a:r>
              <a:rPr lang="zh-CN" altLang="en-US"/>
              <a:t>第五级</a:t>
            </a:r>
          </a:p>
        </p:txBody>
      </p:sp>
    </p:spTree>
    <p:extLst>
      <p:ext uri="{BB962C8B-B14F-4D97-AF65-F5344CB8AC3E}">
        <p14:creationId xmlns:p14="http://schemas.microsoft.com/office/powerpoint/2010/main" val="287909084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662" r:id="rId11"/>
  </p:sldLayoutIdLst>
  <p:hf hdr="0" ftr="0" dt="0"/>
  <p:txStyles>
    <p:titleStyle>
      <a:lvl1pPr algn="l" rtl="0" eaLnBrk="1" fontAlgn="base" hangingPunct="1">
        <a:spcBef>
          <a:spcPct val="0"/>
        </a:spcBef>
        <a:spcAft>
          <a:spcPct val="0"/>
        </a:spcAft>
        <a:defRPr kumimoji="1" sz="3733">
          <a:solidFill>
            <a:schemeClr val="tx2"/>
          </a:solidFill>
          <a:latin typeface="Kaiti SC" panose="02010600040101010101" pitchFamily="2" charset="-122"/>
          <a:ea typeface="Kaiti SC" panose="02010600040101010101" pitchFamily="2" charset="-122"/>
          <a:cs typeface="Kaiti SC" panose="02010600040101010101" pitchFamily="2" charset="-122"/>
        </a:defRPr>
      </a:lvl1pPr>
      <a:lvl2pPr algn="l" rtl="0" eaLnBrk="1" fontAlgn="base" hangingPunct="1">
        <a:spcBef>
          <a:spcPct val="0"/>
        </a:spcBef>
        <a:spcAft>
          <a:spcPct val="0"/>
        </a:spcAft>
        <a:defRPr kumimoji="1" sz="3733">
          <a:solidFill>
            <a:schemeClr val="tx2"/>
          </a:solidFill>
          <a:latin typeface="Kaiti SC" panose="02010600040101010101" pitchFamily="2" charset="-122"/>
          <a:ea typeface="Kaiti SC" panose="02010600040101010101" pitchFamily="2" charset="-122"/>
          <a:cs typeface="微软雅黑" panose="020B0503020204020204" pitchFamily="34" charset="-122"/>
        </a:defRPr>
      </a:lvl2pPr>
      <a:lvl3pPr algn="l" rtl="0" eaLnBrk="1" fontAlgn="base" hangingPunct="1">
        <a:spcBef>
          <a:spcPct val="0"/>
        </a:spcBef>
        <a:spcAft>
          <a:spcPct val="0"/>
        </a:spcAft>
        <a:defRPr kumimoji="1" sz="3733">
          <a:solidFill>
            <a:schemeClr val="tx2"/>
          </a:solidFill>
          <a:latin typeface="Kaiti SC" panose="02010600040101010101" pitchFamily="2" charset="-122"/>
          <a:ea typeface="Kaiti SC" panose="02010600040101010101" pitchFamily="2" charset="-122"/>
          <a:cs typeface="微软雅黑" panose="020B0503020204020204" pitchFamily="34" charset="-122"/>
        </a:defRPr>
      </a:lvl3pPr>
      <a:lvl4pPr algn="l" rtl="0" eaLnBrk="1" fontAlgn="base" hangingPunct="1">
        <a:spcBef>
          <a:spcPct val="0"/>
        </a:spcBef>
        <a:spcAft>
          <a:spcPct val="0"/>
        </a:spcAft>
        <a:defRPr kumimoji="1" sz="3733">
          <a:solidFill>
            <a:schemeClr val="tx2"/>
          </a:solidFill>
          <a:latin typeface="Kaiti SC" panose="02010600040101010101" pitchFamily="2" charset="-122"/>
          <a:ea typeface="Kaiti SC" panose="02010600040101010101" pitchFamily="2" charset="-122"/>
          <a:cs typeface="微软雅黑" panose="020B0503020204020204" pitchFamily="34" charset="-122"/>
        </a:defRPr>
      </a:lvl4pPr>
      <a:lvl5pPr algn="l" rtl="0" eaLnBrk="1" fontAlgn="base" hangingPunct="1">
        <a:spcBef>
          <a:spcPct val="0"/>
        </a:spcBef>
        <a:spcAft>
          <a:spcPct val="0"/>
        </a:spcAft>
        <a:defRPr kumimoji="1" sz="3733">
          <a:solidFill>
            <a:schemeClr val="tx2"/>
          </a:solidFill>
          <a:latin typeface="Kaiti SC" panose="02010600040101010101" pitchFamily="2" charset="-122"/>
          <a:ea typeface="Kaiti SC" panose="02010600040101010101" pitchFamily="2" charset="-122"/>
          <a:cs typeface="微软雅黑" panose="020B0503020204020204" pitchFamily="34" charset="-122"/>
        </a:defRPr>
      </a:lvl5pPr>
      <a:lvl6pPr marL="457178" algn="ctr" rtl="0" eaLnBrk="1" fontAlgn="base" hangingPunct="1">
        <a:spcBef>
          <a:spcPct val="0"/>
        </a:spcBef>
        <a:spcAft>
          <a:spcPct val="0"/>
        </a:spcAft>
        <a:defRPr sz="4400">
          <a:solidFill>
            <a:schemeClr val="tx2"/>
          </a:solidFill>
          <a:latin typeface="Arial" pitchFamily="34" charset="0"/>
          <a:ea typeface="宋体" pitchFamily="2" charset="-122"/>
        </a:defRPr>
      </a:lvl6pPr>
      <a:lvl7pPr marL="914354" algn="ctr" rtl="0" eaLnBrk="1" fontAlgn="base" hangingPunct="1">
        <a:spcBef>
          <a:spcPct val="0"/>
        </a:spcBef>
        <a:spcAft>
          <a:spcPct val="0"/>
        </a:spcAft>
        <a:defRPr sz="4400">
          <a:solidFill>
            <a:schemeClr val="tx2"/>
          </a:solidFill>
          <a:latin typeface="Arial" pitchFamily="34" charset="0"/>
          <a:ea typeface="宋体" pitchFamily="2" charset="-122"/>
        </a:defRPr>
      </a:lvl7pPr>
      <a:lvl8pPr marL="1371532" algn="ctr" rtl="0" eaLnBrk="1" fontAlgn="base" hangingPunct="1">
        <a:spcBef>
          <a:spcPct val="0"/>
        </a:spcBef>
        <a:spcAft>
          <a:spcPct val="0"/>
        </a:spcAft>
        <a:defRPr sz="4400">
          <a:solidFill>
            <a:schemeClr val="tx2"/>
          </a:solidFill>
          <a:latin typeface="Arial" pitchFamily="34" charset="0"/>
          <a:ea typeface="宋体" pitchFamily="2" charset="-122"/>
        </a:defRPr>
      </a:lvl8pPr>
      <a:lvl9pPr marL="1828709" algn="ctr" rtl="0" eaLnBrk="1" fontAlgn="base" hangingPunct="1">
        <a:spcBef>
          <a:spcPct val="0"/>
        </a:spcBef>
        <a:spcAft>
          <a:spcPct val="0"/>
        </a:spcAft>
        <a:defRPr sz="4400">
          <a:solidFill>
            <a:schemeClr val="tx2"/>
          </a:solidFill>
          <a:latin typeface="Arial" pitchFamily="34" charset="0"/>
          <a:ea typeface="宋体" pitchFamily="2" charset="-122"/>
        </a:defRPr>
      </a:lvl9pPr>
    </p:titleStyle>
    <p:bodyStyle>
      <a:lvl1pPr marL="340775" indent="-340775" algn="l" rtl="0" eaLnBrk="1" fontAlgn="base" hangingPunct="1">
        <a:spcBef>
          <a:spcPct val="20000"/>
        </a:spcBef>
        <a:spcAft>
          <a:spcPct val="0"/>
        </a:spcAft>
        <a:buChar char="•"/>
        <a:defRPr kumimoji="1" sz="3200">
          <a:solidFill>
            <a:schemeClr val="tx1"/>
          </a:solidFill>
          <a:latin typeface="Kaiti SC" panose="02010600040101010101" pitchFamily="2" charset="-122"/>
          <a:ea typeface="Kaiti SC" panose="02010600040101010101" pitchFamily="2" charset="-122"/>
          <a:cs typeface="Kaiti SC" panose="02010600040101010101" pitchFamily="2" charset="-122"/>
        </a:defRPr>
      </a:lvl1pPr>
      <a:lvl2pPr marL="740815" indent="-283626" algn="l" rtl="0" eaLnBrk="1" fontAlgn="base" hangingPunct="1">
        <a:spcBef>
          <a:spcPct val="20000"/>
        </a:spcBef>
        <a:spcAft>
          <a:spcPct val="0"/>
        </a:spcAft>
        <a:buChar char="–"/>
        <a:defRPr kumimoji="1" sz="2800">
          <a:solidFill>
            <a:schemeClr val="tx1"/>
          </a:solidFill>
          <a:latin typeface="Kaiti SC" panose="02010600040101010101" pitchFamily="2" charset="-122"/>
          <a:ea typeface="Kaiti SC" panose="02010600040101010101" pitchFamily="2" charset="-122"/>
          <a:cs typeface="Kaiti SC" panose="02010600040101010101" pitchFamily="2" charset="-122"/>
        </a:defRPr>
      </a:lvl2pPr>
      <a:lvl3pPr marL="1140855" indent="-226478" algn="l" rtl="0" eaLnBrk="1" fontAlgn="base" hangingPunct="1">
        <a:spcBef>
          <a:spcPct val="20000"/>
        </a:spcBef>
        <a:spcAft>
          <a:spcPct val="0"/>
        </a:spcAft>
        <a:buChar char="•"/>
        <a:defRPr kumimoji="1">
          <a:solidFill>
            <a:schemeClr val="tx1"/>
          </a:solidFill>
          <a:latin typeface="Kaiti SC" panose="02010600040101010101" pitchFamily="2" charset="-122"/>
          <a:ea typeface="Kaiti SC" panose="02010600040101010101" pitchFamily="2" charset="-122"/>
          <a:cs typeface="Kaiti SC" panose="02010600040101010101" pitchFamily="2" charset="-122"/>
        </a:defRPr>
      </a:lvl3pPr>
      <a:lvl4pPr marL="1598044" indent="-226478" algn="l" rtl="0" eaLnBrk="1" fontAlgn="base" hangingPunct="1">
        <a:spcBef>
          <a:spcPct val="20000"/>
        </a:spcBef>
        <a:spcAft>
          <a:spcPct val="0"/>
        </a:spcAft>
        <a:buChar char="–"/>
        <a:defRPr kumimoji="1" sz="2000">
          <a:solidFill>
            <a:schemeClr val="tx1"/>
          </a:solidFill>
          <a:latin typeface="Kaiti SC" panose="02010600040101010101" pitchFamily="2" charset="-122"/>
          <a:ea typeface="Kaiti SC" panose="02010600040101010101" pitchFamily="2" charset="-122"/>
          <a:cs typeface="Kaiti SC" panose="02010600040101010101" pitchFamily="2" charset="-122"/>
        </a:defRPr>
      </a:lvl4pPr>
      <a:lvl5pPr marL="2055233" indent="-226478" algn="l" rtl="0" eaLnBrk="1" fontAlgn="base" hangingPunct="1">
        <a:spcBef>
          <a:spcPct val="20000"/>
        </a:spcBef>
        <a:spcAft>
          <a:spcPct val="0"/>
        </a:spcAft>
        <a:buChar char="»"/>
        <a:defRPr kumimoji="1" sz="2000">
          <a:solidFill>
            <a:schemeClr val="tx1"/>
          </a:solidFill>
          <a:latin typeface="Kaiti SC" panose="02010600040101010101" pitchFamily="2" charset="-122"/>
          <a:ea typeface="Kaiti SC" panose="02010600040101010101" pitchFamily="2" charset="-122"/>
          <a:cs typeface="Kaiti SC" panose="02010600040101010101" pitchFamily="2" charset="-122"/>
        </a:defRPr>
      </a:lvl5pPr>
      <a:lvl6pPr marL="2514474" indent="-228589" algn="l" rtl="0" eaLnBrk="1" fontAlgn="base" hangingPunct="1">
        <a:spcBef>
          <a:spcPct val="20000"/>
        </a:spcBef>
        <a:spcAft>
          <a:spcPct val="0"/>
        </a:spcAft>
        <a:buChar char="»"/>
        <a:defRPr sz="2000">
          <a:solidFill>
            <a:schemeClr val="tx1"/>
          </a:solidFill>
          <a:latin typeface="+mn-lt"/>
          <a:ea typeface="+mn-ea"/>
        </a:defRPr>
      </a:lvl6pPr>
      <a:lvl7pPr marL="2971652" indent="-228589" algn="l" rtl="0" eaLnBrk="1" fontAlgn="base" hangingPunct="1">
        <a:spcBef>
          <a:spcPct val="20000"/>
        </a:spcBef>
        <a:spcAft>
          <a:spcPct val="0"/>
        </a:spcAft>
        <a:buChar char="»"/>
        <a:defRPr sz="2000">
          <a:solidFill>
            <a:schemeClr val="tx1"/>
          </a:solidFill>
          <a:latin typeface="+mn-lt"/>
          <a:ea typeface="+mn-ea"/>
        </a:defRPr>
      </a:lvl7pPr>
      <a:lvl8pPr marL="3428829" indent="-228589" algn="l" rtl="0" eaLnBrk="1" fontAlgn="base" hangingPunct="1">
        <a:spcBef>
          <a:spcPct val="20000"/>
        </a:spcBef>
        <a:spcAft>
          <a:spcPct val="0"/>
        </a:spcAft>
        <a:buChar char="»"/>
        <a:defRPr sz="2000">
          <a:solidFill>
            <a:schemeClr val="tx1"/>
          </a:solidFill>
          <a:latin typeface="+mn-lt"/>
          <a:ea typeface="+mn-ea"/>
        </a:defRPr>
      </a:lvl8pPr>
      <a:lvl9pPr marL="3886006" indent="-228589"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1124744"/>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2372884"/>
            <a:ext cx="10972800" cy="375328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600">
                <a:solidFill>
                  <a:schemeClr val="tx1">
                    <a:tint val="75000"/>
                  </a:schemeClr>
                </a:solidFill>
                <a:latin typeface="微软雅黑" panose="020B0503020204020204" pitchFamily="34" charset="-122"/>
                <a:ea typeface="微软雅黑" panose="020B0503020204020204" pitchFamily="34" charset="-122"/>
              </a:defRPr>
            </a:lvl1pPr>
          </a:lstStyle>
          <a:p>
            <a:fld id="{5B89D452-26E5-47B6-8567-D7E23FD3D21A}" type="datetimeFigureOut">
              <a:rPr lang="zh-CN" altLang="en-US" smtClean="0"/>
              <a:t>2022/7/5</a:t>
            </a:fld>
            <a:endParaRPr lang="zh-CN" altLang="en-US"/>
          </a:p>
        </p:txBody>
      </p:sp>
      <p:sp>
        <p:nvSpPr>
          <p:cNvPr id="5" name="页脚占位符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6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600">
                <a:solidFill>
                  <a:schemeClr val="tx1">
                    <a:tint val="75000"/>
                  </a:schemeClr>
                </a:solidFill>
                <a:latin typeface="微软雅黑" panose="020B0503020204020204" pitchFamily="34" charset="-122"/>
                <a:ea typeface="微软雅黑" panose="020B0503020204020204" pitchFamily="34" charset="-122"/>
              </a:defRPr>
            </a:lvl1pPr>
          </a:lstStyle>
          <a:p>
            <a:fld id="{1E8844C1-A626-4610-A7AA-FC6FB1E1346F}" type="slidenum">
              <a:rPr lang="zh-CN" altLang="en-US" smtClean="0"/>
              <a:t>‹#›</a:t>
            </a:fld>
            <a:endParaRPr lang="zh-CN" altLang="en-US"/>
          </a:p>
        </p:txBody>
      </p:sp>
    </p:spTree>
    <p:extLst>
      <p:ext uri="{BB962C8B-B14F-4D97-AF65-F5344CB8AC3E}">
        <p14:creationId xmlns:p14="http://schemas.microsoft.com/office/powerpoint/2010/main" val="155223104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ctr" defTabSz="1219170" rtl="0" eaLnBrk="1" latinLnBrk="0" hangingPunct="1">
        <a:spcBef>
          <a:spcPct val="0"/>
        </a:spcBef>
        <a:buNone/>
        <a:defRPr sz="4267" kern="1200">
          <a:solidFill>
            <a:schemeClr val="tx1"/>
          </a:solidFill>
          <a:latin typeface="微软雅黑" panose="020B0503020204020204" pitchFamily="34" charset="-122"/>
          <a:ea typeface="微软雅黑" panose="020B0503020204020204" pitchFamily="34" charset="-122"/>
          <a:cs typeface="+mj-cs"/>
        </a:defRPr>
      </a:lvl1pPr>
    </p:titleStyle>
    <p:bodyStyle>
      <a:lvl1pPr marL="457189" indent="-457189" algn="l" defTabSz="1219170" rtl="0" eaLnBrk="1" latinLnBrk="0" hangingPunct="1">
        <a:spcBef>
          <a:spcPct val="20000"/>
        </a:spcBef>
        <a:buFont typeface="Arial" panose="020B0604020202020204" pitchFamily="34" charset="0"/>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990575" indent="-380990" algn="l" defTabSz="1219170" rtl="0" eaLnBrk="1" latinLnBrk="0" hangingPunct="1">
        <a:spcBef>
          <a:spcPct val="20000"/>
        </a:spcBef>
        <a:buFont typeface="Arial" panose="020B0604020202020204" pitchFamily="34" charset="0"/>
        <a:buChar char="–"/>
        <a:defRPr sz="2667" kern="1200">
          <a:solidFill>
            <a:schemeClr val="tx1"/>
          </a:solidFill>
          <a:latin typeface="微软雅黑" panose="020B0503020204020204" pitchFamily="34" charset="-122"/>
          <a:ea typeface="微软雅黑" panose="020B0503020204020204" pitchFamily="34" charset="-122"/>
          <a:cs typeface="+mn-cs"/>
        </a:defRPr>
      </a:lvl2pPr>
      <a:lvl3pPr marL="1523962" indent="-304792" algn="l" defTabSz="121917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2133547" indent="-304792" algn="l" defTabSz="1219170" rtl="0" eaLnBrk="1" latinLnBrk="0" hangingPunct="1">
        <a:spcBef>
          <a:spcPct val="20000"/>
        </a:spcBef>
        <a:buFont typeface="Arial" panose="020B0604020202020204" pitchFamily="34" charset="0"/>
        <a:buChar char="–"/>
        <a:defRPr sz="2133" kern="1200">
          <a:solidFill>
            <a:schemeClr val="tx1"/>
          </a:solidFill>
          <a:latin typeface="微软雅黑" panose="020B0503020204020204" pitchFamily="34" charset="-122"/>
          <a:ea typeface="微软雅黑" panose="020B0503020204020204" pitchFamily="34" charset="-122"/>
          <a:cs typeface="+mn-cs"/>
        </a:defRPr>
      </a:lvl4pPr>
      <a:lvl5pPr marL="2743131" indent="-304792" algn="l" defTabSz="1219170" rtl="0" eaLnBrk="1" latinLnBrk="0" hangingPunct="1">
        <a:spcBef>
          <a:spcPct val="20000"/>
        </a:spcBef>
        <a:buFont typeface="Arial" panose="020B0604020202020204" pitchFamily="34" charset="0"/>
        <a:buChar char="»"/>
        <a:defRPr sz="2133" kern="1200">
          <a:solidFill>
            <a:schemeClr val="tx1"/>
          </a:solidFill>
          <a:latin typeface="微软雅黑" panose="020B0503020204020204" pitchFamily="34" charset="-122"/>
          <a:ea typeface="微软雅黑" panose="020B0503020204020204" pitchFamily="34" charset="-122"/>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5.jf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hyperlink" Target="http://www.amat.com/products/drsem.html" TargetMode="External"/><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0.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image" Target="../media/image45.jpeg"/><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e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comments" Target="../comments/comment1.xml"/><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w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27.pn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png"/><Relationship Id="rId9" Type="http://schemas.openxmlformats.org/officeDocument/2006/relationships/image" Target="../media/image7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hyperlink" Target="http://image.baidu.com/i?ct=503316480&amp;z=&amp;tn=baiduimagedetail&amp;word=%D0%A1%BA%EC%C6%EC%CD%BC%B1%EA&amp;in=4510&amp;cl=2&amp;lm=-1&amp;pn=3&amp;rn=1&amp;di=106688183988&amp;ln=2000&amp;fr=&amp;fm=result&amp;fmq=1324627592492_R&amp;ic=0&amp;s=0&amp;se=1&amp;sme=0&amp;tab=&amp;width=&amp;height=&amp;face=0&amp;is=&amp;istype=2"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3.xml"/><Relationship Id="rId4" Type="http://schemas.openxmlformats.org/officeDocument/2006/relationships/image" Target="../media/image87.jpeg"/></Relationships>
</file>

<file path=ppt/slides/_rels/slide3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15.jpe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 y="0"/>
            <a:ext cx="12384017" cy="6885384"/>
            <a:chOff x="0" y="0"/>
            <a:chExt cx="9288013" cy="5164038"/>
          </a:xfrm>
        </p:grpSpPr>
        <p:sp>
          <p:nvSpPr>
            <p:cNvPr id="12" name="矩形 11"/>
            <p:cNvSpPr/>
            <p:nvPr/>
          </p:nvSpPr>
          <p:spPr>
            <a:xfrm>
              <a:off x="6444208" y="0"/>
              <a:ext cx="467544" cy="1194828"/>
            </a:xfrm>
            <a:prstGeom prst="rect">
              <a:avLst/>
            </a:prstGeom>
            <a:solidFill>
              <a:schemeClr val="tx2">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eaLnBrk="1" fontAlgn="auto" hangingPunct="1">
                <a:spcBef>
                  <a:spcPts val="0"/>
                </a:spcBef>
                <a:spcAft>
                  <a:spcPts val="0"/>
                </a:spcAft>
                <a:defRPr/>
              </a:pPr>
              <a:endParaRPr lang="zh-CN" altLang="en-US" sz="2400">
                <a:solidFill>
                  <a:prstClr val="white"/>
                </a:solidFill>
                <a:latin typeface="Calibri"/>
                <a:ea typeface="宋体" panose="02010600030101010101" pitchFamily="2" charset="-122"/>
              </a:endParaRPr>
            </a:p>
          </p:txBody>
        </p:sp>
        <p:sp>
          <p:nvSpPr>
            <p:cNvPr id="11" name="矩形 10"/>
            <p:cNvSpPr/>
            <p:nvPr/>
          </p:nvSpPr>
          <p:spPr>
            <a:xfrm>
              <a:off x="0" y="1194828"/>
              <a:ext cx="6444208" cy="39975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eaLnBrk="1" fontAlgn="auto" hangingPunct="1">
                <a:spcBef>
                  <a:spcPts val="0"/>
                </a:spcBef>
                <a:spcAft>
                  <a:spcPts val="0"/>
                </a:spcAft>
                <a:defRPr/>
              </a:pPr>
              <a:endParaRPr lang="zh-CN" altLang="en-US" sz="2400" dirty="0">
                <a:solidFill>
                  <a:prstClr val="white"/>
                </a:solidFill>
                <a:latin typeface="Calibri"/>
                <a:ea typeface="宋体" panose="02010600030101010101" pitchFamily="2" charset="-122"/>
              </a:endParaRPr>
            </a:p>
          </p:txBody>
        </p:sp>
        <p:sp>
          <p:nvSpPr>
            <p:cNvPr id="17" name="矩形 16"/>
            <p:cNvSpPr/>
            <p:nvPr/>
          </p:nvSpPr>
          <p:spPr>
            <a:xfrm>
              <a:off x="6588224" y="2931790"/>
              <a:ext cx="2699789" cy="923330"/>
            </a:xfrm>
            <a:prstGeom prst="rect">
              <a:avLst/>
            </a:prstGeom>
            <a:noFill/>
          </p:spPr>
          <p:txBody>
            <a:bodyPr wrap="square" lIns="121920" tIns="60960" rIns="121920" bIns="6096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defTabSz="1219170" eaLnBrk="1" fontAlgn="auto" hangingPunct="1">
                <a:spcBef>
                  <a:spcPts val="0"/>
                </a:spcBef>
                <a:spcAft>
                  <a:spcPts val="0"/>
                </a:spcAft>
                <a:defRPr/>
              </a:pPr>
              <a:endParaRPr lang="zh-CN" altLang="en-US" sz="7200" b="1" cap="all" dirty="0">
                <a:ln w="0"/>
                <a:solidFill>
                  <a:srgbClr val="002060"/>
                </a:solidFill>
                <a:effectLst>
                  <a:reflection blurRad="12700" stA="50000" endPos="50000" dist="5000" dir="5400000" sy="-100000" rotWithShape="0"/>
                </a:effectLst>
                <a:latin typeface="Arial Black" panose="020B0A04020102020204" pitchFamily="34" charset="0"/>
              </a:endParaRPr>
            </a:p>
          </p:txBody>
        </p:sp>
        <p:sp>
          <p:nvSpPr>
            <p:cNvPr id="19" name="矩形 18"/>
            <p:cNvSpPr/>
            <p:nvPr/>
          </p:nvSpPr>
          <p:spPr>
            <a:xfrm>
              <a:off x="6911751" y="1194828"/>
              <a:ext cx="2251585" cy="39975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eaLnBrk="1" fontAlgn="auto" hangingPunct="1">
                <a:spcBef>
                  <a:spcPts val="0"/>
                </a:spcBef>
                <a:spcAft>
                  <a:spcPts val="0"/>
                </a:spcAft>
                <a:defRPr/>
              </a:pPr>
              <a:endParaRPr lang="zh-CN" altLang="en-US" sz="2400" dirty="0">
                <a:solidFill>
                  <a:prstClr val="white"/>
                </a:solidFill>
                <a:latin typeface="Calibri"/>
                <a:ea typeface="宋体" panose="02010600030101010101" pitchFamily="2" charset="-122"/>
              </a:endParaRPr>
            </a:p>
          </p:txBody>
        </p:sp>
        <p:sp>
          <p:nvSpPr>
            <p:cNvPr id="20" name="矩形 19"/>
            <p:cNvSpPr/>
            <p:nvPr/>
          </p:nvSpPr>
          <p:spPr>
            <a:xfrm>
              <a:off x="6444208" y="1594584"/>
              <a:ext cx="467544" cy="3569454"/>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eaLnBrk="1" fontAlgn="auto" hangingPunct="1">
                <a:spcBef>
                  <a:spcPts val="0"/>
                </a:spcBef>
                <a:spcAft>
                  <a:spcPts val="0"/>
                </a:spcAft>
                <a:defRPr/>
              </a:pPr>
              <a:endParaRPr lang="zh-CN" altLang="en-US" sz="2400">
                <a:solidFill>
                  <a:prstClr val="white"/>
                </a:solidFill>
                <a:latin typeface="Calibri"/>
                <a:ea typeface="宋体" panose="02010600030101010101" pitchFamily="2" charset="-122"/>
              </a:endParaRPr>
            </a:p>
          </p:txBody>
        </p:sp>
      </p:grpSp>
      <p:sp>
        <p:nvSpPr>
          <p:cNvPr id="3" name="矩形 2"/>
          <p:cNvSpPr/>
          <p:nvPr/>
        </p:nvSpPr>
        <p:spPr>
          <a:xfrm>
            <a:off x="389069" y="1593105"/>
            <a:ext cx="5706932" cy="536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eaLnBrk="1" fontAlgn="auto" hangingPunct="1">
              <a:spcBef>
                <a:spcPts val="0"/>
              </a:spcBef>
              <a:spcAft>
                <a:spcPts val="0"/>
              </a:spcAft>
              <a:defRPr/>
            </a:pPr>
            <a:endParaRPr lang="zh-CN" altLang="en-US" sz="2400">
              <a:solidFill>
                <a:prstClr val="white"/>
              </a:solidFill>
              <a:latin typeface="Calibri"/>
              <a:ea typeface="宋体" panose="02010600030101010101" pitchFamily="2" charset="-122"/>
            </a:endParaRPr>
          </a:p>
        </p:txBody>
      </p:sp>
      <p:sp>
        <p:nvSpPr>
          <p:cNvPr id="4" name="TextBox 3"/>
          <p:cNvSpPr txBox="1"/>
          <p:nvPr/>
        </p:nvSpPr>
        <p:spPr>
          <a:xfrm>
            <a:off x="815414" y="1627822"/>
            <a:ext cx="4907951" cy="461665"/>
          </a:xfrm>
          <a:prstGeom prst="rect">
            <a:avLst/>
          </a:prstGeom>
          <a:noFill/>
        </p:spPr>
        <p:txBody>
          <a:bodyPr wrap="square" rtlCol="0">
            <a:spAutoFit/>
          </a:bodyPr>
          <a:lstStyle/>
          <a:p>
            <a:pPr algn="dist" defTabSz="1219170" eaLnBrk="1" fontAlgn="auto" hangingPunct="1">
              <a:spcBef>
                <a:spcPts val="0"/>
              </a:spcBef>
              <a:spcAft>
                <a:spcPts val="0"/>
              </a:spcAft>
              <a:defRPr/>
            </a:pPr>
            <a:r>
              <a:rPr lang="zh-CN" altLang="en-US" sz="2400" dirty="0">
                <a:solidFill>
                  <a:srgbClr val="000096"/>
                </a:solidFill>
                <a:latin typeface="Calibri"/>
              </a:rPr>
              <a:t>浙江创芯集成电路有限公司</a:t>
            </a:r>
            <a:endPar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91C006F4-6EDD-4ACD-8550-F2A45A0885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215668" y="2120265"/>
            <a:ext cx="2976333" cy="1808313"/>
          </a:xfrm>
          <a:prstGeom prst="rect">
            <a:avLst/>
          </a:prstGeom>
        </p:spPr>
      </p:pic>
      <p:pic>
        <p:nvPicPr>
          <p:cNvPr id="15" name="图片 14">
            <a:extLst>
              <a:ext uri="{FF2B5EF4-FFF2-40B4-BE49-F238E27FC236}">
                <a16:creationId xmlns:a16="http://schemas.microsoft.com/office/drawing/2014/main" id="{F08C22EC-F3A4-442B-BA2D-C9BEA8ED565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215667" y="4803497"/>
            <a:ext cx="2976333" cy="2054503"/>
          </a:xfrm>
          <a:prstGeom prst="rect">
            <a:avLst/>
          </a:prstGeom>
        </p:spPr>
      </p:pic>
      <p:pic>
        <p:nvPicPr>
          <p:cNvPr id="18" name="图片 17">
            <a:extLst>
              <a:ext uri="{FF2B5EF4-FFF2-40B4-BE49-F238E27FC236}">
                <a16:creationId xmlns:a16="http://schemas.microsoft.com/office/drawing/2014/main" id="{7DCA23B8-938F-41B1-A06A-9604933E877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213444" y="0"/>
            <a:ext cx="2976333" cy="1593104"/>
          </a:xfrm>
          <a:prstGeom prst="rect">
            <a:avLst/>
          </a:prstGeom>
        </p:spPr>
      </p:pic>
      <p:sp>
        <p:nvSpPr>
          <p:cNvPr id="24" name="TextBox 3">
            <a:extLst>
              <a:ext uri="{FF2B5EF4-FFF2-40B4-BE49-F238E27FC236}">
                <a16:creationId xmlns:a16="http://schemas.microsoft.com/office/drawing/2014/main" id="{79D8A26A-9060-4975-911E-F9C1A83F5A13}"/>
              </a:ext>
            </a:extLst>
          </p:cNvPr>
          <p:cNvSpPr txBox="1"/>
          <p:nvPr/>
        </p:nvSpPr>
        <p:spPr>
          <a:xfrm>
            <a:off x="9264352" y="3939054"/>
            <a:ext cx="2749885" cy="913007"/>
          </a:xfrm>
          <a:prstGeom prst="rect">
            <a:avLst/>
          </a:prstGeom>
          <a:noFill/>
        </p:spPr>
        <p:txBody>
          <a:bodyPr wrap="square" rtlCol="0">
            <a:spAutoFit/>
          </a:bodyPr>
          <a:lstStyle/>
          <a:p>
            <a:pPr algn="dist" defTabSz="1219170" eaLnBrk="1" fontAlgn="auto" hangingPunct="1">
              <a:spcBef>
                <a:spcPts val="0"/>
              </a:spcBef>
              <a:spcAft>
                <a:spcPts val="0"/>
              </a:spcAft>
              <a:defRPr/>
            </a:pPr>
            <a:r>
              <a:rPr lang="en-US" altLang="zh-CN" sz="5333" dirty="0">
                <a:solidFill>
                  <a:srgbClr val="000096"/>
                </a:solidFill>
                <a:latin typeface="Calibri"/>
              </a:rPr>
              <a:t>IC sprout</a:t>
            </a:r>
            <a:endParaRPr lang="zh-CN" altLang="en-US" sz="5333"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40331C47-2916-4C45-8721-76581B76ED10}"/>
              </a:ext>
            </a:extLst>
          </p:cNvPr>
          <p:cNvSpPr txBox="1"/>
          <p:nvPr/>
        </p:nvSpPr>
        <p:spPr>
          <a:xfrm>
            <a:off x="-487554" y="2970368"/>
            <a:ext cx="9654540" cy="706755"/>
          </a:xfrm>
          <a:prstGeom prst="rect">
            <a:avLst/>
          </a:prstGeom>
          <a:noFill/>
        </p:spPr>
        <p:txBody>
          <a:bodyPr wrap="square" rtlCol="0">
            <a:spAutoFit/>
          </a:bodyPr>
          <a:lstStyle/>
          <a:p>
            <a:pPr algn="ctr"/>
            <a:r>
              <a:rPr lang="zh-CN" altLang="en-US" sz="4000" b="1" dirty="0">
                <a:solidFill>
                  <a:srgbClr val="C00000"/>
                </a:solidFill>
                <a:latin typeface="微软雅黑" panose="020B0503020204020204" charset="-122"/>
                <a:ea typeface="微软雅黑" panose="020B0503020204020204" charset="-122"/>
              </a:rPr>
              <a:t>良率提升及缺陷控制介绍</a:t>
            </a:r>
          </a:p>
        </p:txBody>
      </p:sp>
      <p:sp>
        <p:nvSpPr>
          <p:cNvPr id="23" name="文本框 22">
            <a:extLst>
              <a:ext uri="{FF2B5EF4-FFF2-40B4-BE49-F238E27FC236}">
                <a16:creationId xmlns:a16="http://schemas.microsoft.com/office/drawing/2014/main" id="{EADE1888-9984-446C-983D-20FC09981A66}"/>
              </a:ext>
            </a:extLst>
          </p:cNvPr>
          <p:cNvSpPr txBox="1"/>
          <p:nvPr/>
        </p:nvSpPr>
        <p:spPr>
          <a:xfrm>
            <a:off x="2232561" y="4524606"/>
            <a:ext cx="4511615" cy="645160"/>
          </a:xfrm>
          <a:prstGeom prst="rect">
            <a:avLst/>
          </a:prstGeom>
          <a:noFill/>
        </p:spPr>
        <p:txBody>
          <a:bodyPr wrap="square" rtlCol="0">
            <a:spAutoFit/>
          </a:bodyPr>
          <a:lstStyle/>
          <a:p>
            <a:pPr algn="ctr"/>
            <a:r>
              <a:rPr lang="zh-CN" altLang="en-US" b="1" dirty="0">
                <a:solidFill>
                  <a:srgbClr val="585858"/>
                </a:solidFill>
                <a:latin typeface="微软雅黑" panose="020B0503020204020204" charset="-122"/>
                <a:ea typeface="微软雅黑" panose="020B0503020204020204" charset="-122"/>
              </a:rPr>
              <a:t>工艺整合</a:t>
            </a:r>
            <a:r>
              <a:rPr lang="en-US" altLang="zh-CN" b="1" dirty="0">
                <a:solidFill>
                  <a:srgbClr val="585858"/>
                </a:solidFill>
                <a:latin typeface="微软雅黑" panose="020B0503020204020204" charset="-122"/>
                <a:ea typeface="微软雅黑" panose="020B0503020204020204" charset="-122"/>
              </a:rPr>
              <a:t>-</a:t>
            </a:r>
            <a:r>
              <a:rPr lang="zh-CN" altLang="en-US" sz="1800" b="1" dirty="0">
                <a:solidFill>
                  <a:srgbClr val="585858"/>
                </a:solidFill>
                <a:latin typeface="微软雅黑" panose="020B0503020204020204" charset="-122"/>
                <a:ea typeface="微软雅黑" panose="020B0503020204020204" charset="-122"/>
              </a:rPr>
              <a:t>良率提升</a:t>
            </a:r>
            <a:r>
              <a:rPr lang="en-US" altLang="zh-CN" sz="1800" b="1" dirty="0">
                <a:solidFill>
                  <a:srgbClr val="585858"/>
                </a:solidFill>
                <a:latin typeface="微软雅黑" panose="020B0503020204020204" charset="-122"/>
                <a:ea typeface="微软雅黑" panose="020B0503020204020204" charset="-122"/>
              </a:rPr>
              <a:t>-</a:t>
            </a:r>
            <a:r>
              <a:rPr lang="zh-CN" altLang="en-US" b="1" dirty="0">
                <a:solidFill>
                  <a:srgbClr val="585858"/>
                </a:solidFill>
                <a:latin typeface="微软雅黑" panose="020B0503020204020204" charset="-122"/>
                <a:ea typeface="微软雅黑" panose="020B0503020204020204" charset="-122"/>
              </a:rPr>
              <a:t>蔡坤</a:t>
            </a:r>
            <a:endParaRPr lang="en-US" altLang="zh-CN" sz="1800" b="1" dirty="0">
              <a:solidFill>
                <a:srgbClr val="585858"/>
              </a:solidFill>
              <a:latin typeface="微软雅黑" panose="020B0503020204020204" charset="-122"/>
              <a:ea typeface="微软雅黑" panose="020B0503020204020204" charset="-122"/>
            </a:endParaRPr>
          </a:p>
          <a:p>
            <a:pPr algn="ctr"/>
            <a:r>
              <a:rPr lang="en-US" altLang="zh-CN" sz="1800" b="1" dirty="0">
                <a:solidFill>
                  <a:srgbClr val="585858"/>
                </a:solidFill>
                <a:latin typeface="微软雅黑" panose="020B0503020204020204" charset="-122"/>
                <a:ea typeface="微软雅黑" panose="020B0503020204020204" charset="-122"/>
              </a:rPr>
              <a:t>2021</a:t>
            </a:r>
            <a:r>
              <a:rPr lang="zh-CN" altLang="en-US" sz="1800" b="1" dirty="0">
                <a:solidFill>
                  <a:srgbClr val="585858"/>
                </a:solidFill>
                <a:latin typeface="微软雅黑" panose="020B0503020204020204" charset="-122"/>
                <a:ea typeface="微软雅黑" panose="020B0503020204020204" charset="-122"/>
              </a:rPr>
              <a:t>年</a:t>
            </a:r>
            <a:r>
              <a:rPr lang="en-US" altLang="zh-CN" sz="1800" b="1" dirty="0">
                <a:solidFill>
                  <a:srgbClr val="585858"/>
                </a:solidFill>
                <a:latin typeface="微软雅黑" panose="020B0503020204020204" charset="-122"/>
                <a:ea typeface="微软雅黑" panose="020B0503020204020204" charset="-122"/>
              </a:rPr>
              <a:t>11</a:t>
            </a:r>
            <a:r>
              <a:rPr lang="zh-CN" altLang="en-US" sz="1800" b="1" dirty="0">
                <a:solidFill>
                  <a:srgbClr val="585858"/>
                </a:solidFill>
                <a:latin typeface="微软雅黑" panose="020B0503020204020204" charset="-122"/>
                <a:ea typeface="微软雅黑" panose="020B0503020204020204" charset="-122"/>
              </a:rPr>
              <a:t>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10</a:t>
            </a:fld>
            <a:endParaRPr lang="zh-CN" altLang="en-US" dirty="0">
              <a:solidFill>
                <a:prstClr val="white"/>
              </a:solidFill>
            </a:endParaRPr>
          </a:p>
        </p:txBody>
      </p:sp>
      <p:sp>
        <p:nvSpPr>
          <p:cNvPr id="2" name="标题 1"/>
          <p:cNvSpPr>
            <a:spLocks noGrp="1"/>
          </p:cNvSpPr>
          <p:nvPr>
            <p:ph type="title"/>
          </p:nvPr>
        </p:nvSpPr>
        <p:spPr/>
        <p:txBody>
          <a:bodyPr/>
          <a:lstStyle/>
          <a:p>
            <a:r>
              <a:rPr lang="zh-CN" altLang="en-US"/>
              <a:t>目录</a:t>
            </a:r>
          </a:p>
        </p:txBody>
      </p:sp>
      <p:sp>
        <p:nvSpPr>
          <p:cNvPr id="17410" name="Text Box 1027"/>
          <p:cNvSpPr txBox="1">
            <a:spLocks noChangeArrowheads="1"/>
          </p:cNvSpPr>
          <p:nvPr/>
        </p:nvSpPr>
        <p:spPr bwMode="auto">
          <a:xfrm>
            <a:off x="888768" y="1135843"/>
            <a:ext cx="8183563" cy="3230245"/>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良率提升介绍及缺陷控制对工厂的重要性</a:t>
            </a:r>
            <a:endParaRPr kumimoji="1" lang="en-US" altLang="zh-CN"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rgbClr val="0000FE"/>
                </a:solidFill>
                <a:effectLst/>
                <a:uLnTx/>
                <a:uFillTx/>
                <a:latin typeface="微软雅黑" panose="020B0503020204020204" charset="-122"/>
                <a:ea typeface="微软雅黑" panose="020B0503020204020204" charset="-122"/>
                <a:cs typeface="微软雅黑" panose="020B0503020204020204" charset="-122"/>
              </a:rPr>
              <a:t>缺陷检测设备介绍</a:t>
            </a:r>
            <a:endParaRPr kumimoji="1" lang="en-US" altLang="zh-CN"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缺陷管理系统介绍</a:t>
            </a:r>
            <a:endParaRPr kumimoji="1" lang="en-US" altLang="zh-CN" sz="20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缺陷控制的方法和策略</a:t>
            </a:r>
            <a:endParaRPr kumimoji="1" lang="en-US" altLang="zh-CN"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缺陷控制的流程</a:t>
            </a:r>
            <a:r>
              <a:rPr kumimoji="1" lang="en-US" altLang="zh-CN"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 </a:t>
            </a:r>
            <a:endParaRPr kumimoji="1" lang="en-US" altLang="zh-CN" sz="20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缺陷分析的常用方法</a:t>
            </a:r>
            <a:r>
              <a:rPr kumimoji="1" lang="en-US" altLang="zh-CN"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11</a:t>
            </a:fld>
            <a:endParaRPr lang="zh-CN" altLang="en-US" dirty="0">
              <a:solidFill>
                <a:prstClr val="white"/>
              </a:solidFill>
            </a:endParaRPr>
          </a:p>
        </p:txBody>
      </p:sp>
      <p:sp>
        <p:nvSpPr>
          <p:cNvPr id="2" name="标题 1"/>
          <p:cNvSpPr>
            <a:spLocks noGrp="1"/>
          </p:cNvSpPr>
          <p:nvPr>
            <p:ph type="title"/>
          </p:nvPr>
        </p:nvSpPr>
        <p:spPr/>
        <p:txBody>
          <a:bodyPr/>
          <a:lstStyle/>
          <a:p>
            <a:r>
              <a:rPr lang="zh-CN" altLang="en-US" dirty="0"/>
              <a:t>YE机台介绍</a:t>
            </a:r>
          </a:p>
        </p:txBody>
      </p:sp>
      <p:cxnSp>
        <p:nvCxnSpPr>
          <p:cNvPr id="3" name="直接连接符 2"/>
          <p:cNvCxnSpPr/>
          <p:nvPr/>
        </p:nvCxnSpPr>
        <p:spPr bwMode="auto">
          <a:xfrm flipH="1">
            <a:off x="8878077" y="3536653"/>
            <a:ext cx="0" cy="531715"/>
          </a:xfrm>
          <a:prstGeom prst="line">
            <a:avLst/>
          </a:prstGeom>
          <a:noFill/>
          <a:ln w="28575" cap="flat" cmpd="sng" algn="ctr">
            <a:solidFill>
              <a:srgbClr val="CCCCD2"/>
            </a:solidFill>
            <a:prstDash val="solid"/>
            <a:headEnd type="none" w="med" len="med"/>
            <a:tailEnd type="none" w="med" len="med"/>
          </a:ln>
          <a:effectLst/>
        </p:spPr>
      </p:cxnSp>
      <p:cxnSp>
        <p:nvCxnSpPr>
          <p:cNvPr id="5" name="直接连接符 4"/>
          <p:cNvCxnSpPr/>
          <p:nvPr/>
        </p:nvCxnSpPr>
        <p:spPr bwMode="auto">
          <a:xfrm flipH="1">
            <a:off x="7590828" y="3519508"/>
            <a:ext cx="0" cy="531715"/>
          </a:xfrm>
          <a:prstGeom prst="line">
            <a:avLst/>
          </a:prstGeom>
          <a:noFill/>
          <a:ln w="28575" cap="flat" cmpd="sng" algn="ctr">
            <a:solidFill>
              <a:srgbClr val="CCCCD2"/>
            </a:solidFill>
            <a:prstDash val="solid"/>
            <a:headEnd type="none" w="med" len="med"/>
            <a:tailEnd type="none" w="med" len="med"/>
          </a:ln>
          <a:effectLst/>
        </p:spPr>
      </p:cxnSp>
      <p:sp>
        <p:nvSpPr>
          <p:cNvPr id="14" name="Text Box 17"/>
          <p:cNvSpPr txBox="1">
            <a:spLocks noChangeArrowheads="1"/>
          </p:cNvSpPr>
          <p:nvPr/>
        </p:nvSpPr>
        <p:spPr bwMode="auto">
          <a:xfrm>
            <a:off x="2400935" y="5663565"/>
            <a:ext cx="1116330" cy="27559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lvl1pPr eaLnBrk="0" hangingPunct="0">
              <a:defRPr>
                <a:solidFill>
                  <a:sysClr val="windowText" lastClr="000000"/>
                </a:solidFill>
                <a:latin typeface="Arial" panose="020B0604020202090204" pitchFamily="34" charset="0"/>
                <a:ea typeface="宋体" panose="02010600030101010101" pitchFamily="2" charset="-122"/>
              </a:defRPr>
            </a:lvl1pPr>
            <a:lvl2pPr marL="742950" indent="-285750" eaLnBrk="0" hangingPunct="0">
              <a:defRPr>
                <a:solidFill>
                  <a:sysClr val="windowText" lastClr="000000"/>
                </a:solidFill>
                <a:latin typeface="Arial" panose="020B0604020202090204" pitchFamily="34" charset="0"/>
                <a:ea typeface="宋体" panose="02010600030101010101" pitchFamily="2" charset="-122"/>
              </a:defRPr>
            </a:lvl2pPr>
            <a:lvl3pPr marL="1143000" indent="-228600" eaLnBrk="0" hangingPunct="0">
              <a:defRPr>
                <a:solidFill>
                  <a:sysClr val="windowText" lastClr="000000"/>
                </a:solidFill>
                <a:latin typeface="Arial" panose="020B0604020202090204" pitchFamily="34" charset="0"/>
                <a:ea typeface="宋体" panose="02010600030101010101" pitchFamily="2" charset="-122"/>
              </a:defRPr>
            </a:lvl3pPr>
            <a:lvl4pPr marL="1600200" indent="-228600" eaLnBrk="0" hangingPunct="0">
              <a:defRPr>
                <a:solidFill>
                  <a:sysClr val="windowText" lastClr="000000"/>
                </a:solidFill>
                <a:latin typeface="Arial" panose="020B0604020202090204" pitchFamily="34" charset="0"/>
                <a:ea typeface="宋体" panose="02010600030101010101" pitchFamily="2" charset="-122"/>
              </a:defRPr>
            </a:lvl4pPr>
            <a:lvl5pPr marL="2057400" indent="-228600" eaLnBrk="0" hangingPunct="0">
              <a:defRPr>
                <a:solidFill>
                  <a:sysClr val="windowText" lastClr="000000"/>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Segoe UI" panose="020B0502040204020203" charset="0"/>
              </a:rPr>
              <a:t> PUMA9980</a:t>
            </a:r>
          </a:p>
        </p:txBody>
      </p:sp>
      <p:sp>
        <p:nvSpPr>
          <p:cNvPr id="15" name="Text Box 18"/>
          <p:cNvSpPr txBox="1">
            <a:spLocks noChangeArrowheads="1"/>
          </p:cNvSpPr>
          <p:nvPr/>
        </p:nvSpPr>
        <p:spPr bwMode="auto">
          <a:xfrm>
            <a:off x="7232307" y="5663804"/>
            <a:ext cx="541655" cy="27559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lvl1pPr eaLnBrk="0" hangingPunct="0">
              <a:defRPr>
                <a:solidFill>
                  <a:sysClr val="windowText" lastClr="000000"/>
                </a:solidFill>
                <a:latin typeface="Arial" panose="020B0604020202090204" pitchFamily="34" charset="0"/>
                <a:ea typeface="宋体" panose="02010600030101010101" pitchFamily="2" charset="-122"/>
              </a:defRPr>
            </a:lvl1pPr>
            <a:lvl2pPr marL="742950" indent="-285750" eaLnBrk="0" hangingPunct="0">
              <a:defRPr>
                <a:solidFill>
                  <a:sysClr val="windowText" lastClr="000000"/>
                </a:solidFill>
                <a:latin typeface="Arial" panose="020B0604020202090204" pitchFamily="34" charset="0"/>
                <a:ea typeface="宋体" panose="02010600030101010101" pitchFamily="2" charset="-122"/>
              </a:defRPr>
            </a:lvl2pPr>
            <a:lvl3pPr marL="1143000" indent="-228600" eaLnBrk="0" hangingPunct="0">
              <a:defRPr>
                <a:solidFill>
                  <a:sysClr val="windowText" lastClr="000000"/>
                </a:solidFill>
                <a:latin typeface="Arial" panose="020B0604020202090204" pitchFamily="34" charset="0"/>
                <a:ea typeface="宋体" panose="02010600030101010101" pitchFamily="2" charset="-122"/>
              </a:defRPr>
            </a:lvl3pPr>
            <a:lvl4pPr marL="1600200" indent="-228600" eaLnBrk="0" hangingPunct="0">
              <a:defRPr>
                <a:solidFill>
                  <a:sysClr val="windowText" lastClr="000000"/>
                </a:solidFill>
                <a:latin typeface="Arial" panose="020B0604020202090204" pitchFamily="34" charset="0"/>
                <a:ea typeface="宋体" panose="02010600030101010101" pitchFamily="2" charset="-122"/>
              </a:defRPr>
            </a:lvl4pPr>
            <a:lvl5pPr marL="2057400" indent="-228600" eaLnBrk="0" hangingPunct="0">
              <a:defRPr>
                <a:solidFill>
                  <a:sysClr val="windowText" lastClr="000000"/>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1200" cap="none" spc="0" normalizeH="0" baseline="0" noProof="0" dirty="0">
                <a:ln>
                  <a:noFill/>
                </a:ln>
                <a:solidFill>
                  <a:srgbClr val="92D050"/>
                </a:solidFill>
                <a:effectLst/>
                <a:uLnTx/>
                <a:uFillTx/>
                <a:latin typeface="微软雅黑" panose="020B0503020204020204" charset="-122"/>
                <a:ea typeface="微软雅黑" panose="020B0503020204020204" charset="-122"/>
                <a:cs typeface="Segoe UI" panose="020B0502040204020203" charset="0"/>
              </a:rPr>
              <a:t>Leica</a:t>
            </a:r>
          </a:p>
        </p:txBody>
      </p:sp>
      <p:sp>
        <p:nvSpPr>
          <p:cNvPr id="16" name="Text Box 19"/>
          <p:cNvSpPr txBox="1">
            <a:spLocks noChangeArrowheads="1"/>
          </p:cNvSpPr>
          <p:nvPr/>
        </p:nvSpPr>
        <p:spPr bwMode="auto">
          <a:xfrm>
            <a:off x="8289290" y="5663565"/>
            <a:ext cx="1241425" cy="27559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lvl1pPr eaLnBrk="0" hangingPunct="0">
              <a:defRPr>
                <a:solidFill>
                  <a:sysClr val="windowText" lastClr="000000"/>
                </a:solidFill>
                <a:latin typeface="Arial" panose="020B0604020202090204" pitchFamily="34" charset="0"/>
                <a:ea typeface="宋体" panose="02010600030101010101" pitchFamily="2" charset="-122"/>
              </a:defRPr>
            </a:lvl1pPr>
            <a:lvl2pPr marL="742950" indent="-285750" eaLnBrk="0" hangingPunct="0">
              <a:defRPr>
                <a:solidFill>
                  <a:sysClr val="windowText" lastClr="000000"/>
                </a:solidFill>
                <a:latin typeface="Arial" panose="020B0604020202090204" pitchFamily="34" charset="0"/>
                <a:ea typeface="宋体" panose="02010600030101010101" pitchFamily="2" charset="-122"/>
              </a:defRPr>
            </a:lvl2pPr>
            <a:lvl3pPr marL="1143000" indent="-228600" eaLnBrk="0" hangingPunct="0">
              <a:defRPr>
                <a:solidFill>
                  <a:sysClr val="windowText" lastClr="000000"/>
                </a:solidFill>
                <a:latin typeface="Arial" panose="020B0604020202090204" pitchFamily="34" charset="0"/>
                <a:ea typeface="宋体" panose="02010600030101010101" pitchFamily="2" charset="-122"/>
              </a:defRPr>
            </a:lvl3pPr>
            <a:lvl4pPr marL="1600200" indent="-228600" eaLnBrk="0" hangingPunct="0">
              <a:defRPr>
                <a:solidFill>
                  <a:sysClr val="windowText" lastClr="000000"/>
                </a:solidFill>
                <a:latin typeface="Arial" panose="020B0604020202090204" pitchFamily="34" charset="0"/>
                <a:ea typeface="宋体" panose="02010600030101010101" pitchFamily="2" charset="-122"/>
              </a:defRPr>
            </a:lvl4pPr>
            <a:lvl5pPr marL="2057400" indent="-228600" eaLnBrk="0" hangingPunct="0">
              <a:defRPr>
                <a:solidFill>
                  <a:sysClr val="windowText" lastClr="000000"/>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1200" cap="none" spc="0" normalizeH="0" baseline="0" noProof="0" dirty="0" err="1">
                <a:ln>
                  <a:noFill/>
                </a:ln>
                <a:solidFill>
                  <a:srgbClr val="92D050"/>
                </a:solidFill>
                <a:effectLst/>
                <a:uLnTx/>
                <a:uFillTx/>
                <a:latin typeface="微软雅黑" panose="020B0503020204020204" charset="-122"/>
                <a:ea typeface="微软雅黑" panose="020B0503020204020204" charset="-122"/>
                <a:cs typeface="Segoe UI" panose="020B0502040204020203" charset="0"/>
              </a:rPr>
              <a:t>SEMvision</a:t>
            </a:r>
            <a:r>
              <a:rPr kumimoji="0" lang="en-US" altLang="zh-CN" sz="1200" b="1" i="0" u="none" strike="noStrike" kern="1200" cap="none" spc="0" normalizeH="0" baseline="0" noProof="0" dirty="0">
                <a:ln>
                  <a:noFill/>
                </a:ln>
                <a:solidFill>
                  <a:srgbClr val="92D050"/>
                </a:solidFill>
                <a:effectLst/>
                <a:uLnTx/>
                <a:uFillTx/>
                <a:latin typeface="微软雅黑" panose="020B0503020204020204" charset="-122"/>
                <a:ea typeface="微软雅黑" panose="020B0503020204020204" charset="-122"/>
                <a:cs typeface="Segoe UI" panose="020B0502040204020203" charset="0"/>
              </a:rPr>
              <a:t> G7</a:t>
            </a:r>
          </a:p>
        </p:txBody>
      </p:sp>
      <p:sp>
        <p:nvSpPr>
          <p:cNvPr id="17" name="Text Box 20"/>
          <p:cNvSpPr txBox="1">
            <a:spLocks noChangeArrowheads="1"/>
          </p:cNvSpPr>
          <p:nvPr/>
        </p:nvSpPr>
        <p:spPr bwMode="auto">
          <a:xfrm>
            <a:off x="9872326" y="5663804"/>
            <a:ext cx="1170940" cy="27559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lvl1pPr eaLnBrk="0" hangingPunct="0">
              <a:defRPr>
                <a:solidFill>
                  <a:sysClr val="windowText" lastClr="000000"/>
                </a:solidFill>
                <a:latin typeface="Arial" panose="020B0604020202090204" pitchFamily="34" charset="0"/>
                <a:ea typeface="宋体" panose="02010600030101010101" pitchFamily="2" charset="-122"/>
              </a:defRPr>
            </a:lvl1pPr>
            <a:lvl2pPr marL="742950" indent="-285750" eaLnBrk="0" hangingPunct="0">
              <a:defRPr>
                <a:solidFill>
                  <a:sysClr val="windowText" lastClr="000000"/>
                </a:solidFill>
                <a:latin typeface="Arial" panose="020B0604020202090204" pitchFamily="34" charset="0"/>
                <a:ea typeface="宋体" panose="02010600030101010101" pitchFamily="2" charset="-122"/>
              </a:defRPr>
            </a:lvl2pPr>
            <a:lvl3pPr marL="1143000" indent="-228600" eaLnBrk="0" hangingPunct="0">
              <a:defRPr>
                <a:solidFill>
                  <a:sysClr val="windowText" lastClr="000000"/>
                </a:solidFill>
                <a:latin typeface="Arial" panose="020B0604020202090204" pitchFamily="34" charset="0"/>
                <a:ea typeface="宋体" panose="02010600030101010101" pitchFamily="2" charset="-122"/>
              </a:defRPr>
            </a:lvl3pPr>
            <a:lvl4pPr marL="1600200" indent="-228600" eaLnBrk="0" hangingPunct="0">
              <a:defRPr>
                <a:solidFill>
                  <a:sysClr val="windowText" lastClr="000000"/>
                </a:solidFill>
                <a:latin typeface="Arial" panose="020B0604020202090204" pitchFamily="34" charset="0"/>
                <a:ea typeface="宋体" panose="02010600030101010101" pitchFamily="2" charset="-122"/>
              </a:defRPr>
            </a:lvl4pPr>
            <a:lvl5pPr marL="2057400" indent="-228600" eaLnBrk="0" hangingPunct="0">
              <a:defRPr>
                <a:solidFill>
                  <a:sysClr val="windowText" lastClr="000000"/>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Segoe UI" panose="020B0502040204020203" charset="0"/>
              </a:rPr>
              <a:t>Helios G5 EXL</a:t>
            </a:r>
          </a:p>
        </p:txBody>
      </p:sp>
      <p:sp>
        <p:nvSpPr>
          <p:cNvPr id="18" name="Text Box 22"/>
          <p:cNvSpPr txBox="1">
            <a:spLocks noChangeArrowheads="1"/>
          </p:cNvSpPr>
          <p:nvPr/>
        </p:nvSpPr>
        <p:spPr bwMode="auto">
          <a:xfrm>
            <a:off x="3863298" y="5663804"/>
            <a:ext cx="902970" cy="27559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lvl1pPr eaLnBrk="0" hangingPunct="0">
              <a:defRPr>
                <a:solidFill>
                  <a:sysClr val="windowText" lastClr="000000"/>
                </a:solidFill>
                <a:latin typeface="Arial" panose="020B0604020202090204" pitchFamily="34" charset="0"/>
                <a:ea typeface="宋体" panose="02010600030101010101" pitchFamily="2" charset="-122"/>
              </a:defRPr>
            </a:lvl1pPr>
            <a:lvl2pPr marL="742950" indent="-285750" eaLnBrk="0" hangingPunct="0">
              <a:defRPr>
                <a:solidFill>
                  <a:sysClr val="windowText" lastClr="000000"/>
                </a:solidFill>
                <a:latin typeface="Arial" panose="020B0604020202090204" pitchFamily="34" charset="0"/>
                <a:ea typeface="宋体" panose="02010600030101010101" pitchFamily="2" charset="-122"/>
              </a:defRPr>
            </a:lvl2pPr>
            <a:lvl3pPr marL="1143000" indent="-228600" eaLnBrk="0" hangingPunct="0">
              <a:defRPr>
                <a:solidFill>
                  <a:sysClr val="windowText" lastClr="000000"/>
                </a:solidFill>
                <a:latin typeface="Arial" panose="020B0604020202090204" pitchFamily="34" charset="0"/>
                <a:ea typeface="宋体" panose="02010600030101010101" pitchFamily="2" charset="-122"/>
              </a:defRPr>
            </a:lvl3pPr>
            <a:lvl4pPr marL="1600200" indent="-228600" eaLnBrk="0" hangingPunct="0">
              <a:defRPr>
                <a:solidFill>
                  <a:sysClr val="windowText" lastClr="000000"/>
                </a:solidFill>
                <a:latin typeface="Arial" panose="020B0604020202090204" pitchFamily="34" charset="0"/>
                <a:ea typeface="宋体" panose="02010600030101010101" pitchFamily="2" charset="-122"/>
              </a:defRPr>
            </a:lvl4pPr>
            <a:lvl5pPr marL="2057400" indent="-228600" eaLnBrk="0" hangingPunct="0">
              <a:defRPr>
                <a:solidFill>
                  <a:sysClr val="windowText" lastClr="000000"/>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Segoe UI" panose="020B0502040204020203" charset="0"/>
              </a:rPr>
              <a:t>E-scan500</a:t>
            </a:r>
          </a:p>
        </p:txBody>
      </p:sp>
      <p:pic>
        <p:nvPicPr>
          <p:cNvPr id="19" name="Picture 29" descr="DR-SEM">
            <a:hlinkClick r:id="rId2"/>
          </p:cNvPr>
          <p:cNvPicPr>
            <a:picLocks noChangeAspect="1"/>
          </p:cNvPicPr>
          <p:nvPr/>
        </p:nvPicPr>
        <p:blipFill>
          <a:blip r:embed="rId3"/>
          <a:srcRect l="8525" t="6106" r="9190" b="4776"/>
          <a:stretch>
            <a:fillRect/>
          </a:stretch>
        </p:blipFill>
        <p:spPr>
          <a:xfrm>
            <a:off x="8396605" y="4486275"/>
            <a:ext cx="962660" cy="1042670"/>
          </a:xfrm>
          <a:prstGeom prst="rect">
            <a:avLst/>
          </a:prstGeom>
          <a:noFill/>
          <a:ln w="9525">
            <a:noFill/>
          </a:ln>
        </p:spPr>
      </p:pic>
      <p:pic>
        <p:nvPicPr>
          <p:cNvPr id="22" name="图片 6"/>
          <p:cNvPicPr>
            <a:picLocks noChangeAspect="1"/>
          </p:cNvPicPr>
          <p:nvPr/>
        </p:nvPicPr>
        <p:blipFill>
          <a:blip r:embed="rId4">
            <a:clrChange>
              <a:clrFrom>
                <a:srgbClr val="FFFFFF"/>
              </a:clrFrom>
              <a:clrTo>
                <a:srgbClr val="FFFFFF">
                  <a:alpha val="0"/>
                </a:srgbClr>
              </a:clrTo>
            </a:clrChange>
          </a:blip>
          <a:stretch>
            <a:fillRect/>
          </a:stretch>
        </p:blipFill>
        <p:spPr>
          <a:xfrm>
            <a:off x="3703030" y="4500378"/>
            <a:ext cx="1142788" cy="1090410"/>
          </a:xfrm>
          <a:prstGeom prst="rect">
            <a:avLst/>
          </a:prstGeom>
          <a:noFill/>
          <a:ln w="9525">
            <a:noFill/>
          </a:ln>
        </p:spPr>
      </p:pic>
      <p:pic>
        <p:nvPicPr>
          <p:cNvPr id="23" name="Picture 5"/>
          <p:cNvPicPr>
            <a:picLocks noChangeAspect="1"/>
          </p:cNvPicPr>
          <p:nvPr/>
        </p:nvPicPr>
        <p:blipFill>
          <a:blip r:embed="rId5"/>
          <a:stretch>
            <a:fillRect/>
          </a:stretch>
        </p:blipFill>
        <p:spPr>
          <a:xfrm>
            <a:off x="2407872" y="4486097"/>
            <a:ext cx="1223736" cy="1004702"/>
          </a:xfrm>
          <a:prstGeom prst="rect">
            <a:avLst/>
          </a:prstGeom>
          <a:noFill/>
          <a:ln w="9525">
            <a:noFill/>
          </a:ln>
        </p:spPr>
      </p:pic>
      <p:cxnSp>
        <p:nvCxnSpPr>
          <p:cNvPr id="29" name="直接连接符 28"/>
          <p:cNvCxnSpPr/>
          <p:nvPr/>
        </p:nvCxnSpPr>
        <p:spPr bwMode="auto">
          <a:xfrm>
            <a:off x="1744420" y="3519508"/>
            <a:ext cx="3902940" cy="1588"/>
          </a:xfrm>
          <a:prstGeom prst="line">
            <a:avLst/>
          </a:prstGeom>
          <a:noFill/>
          <a:ln w="28575" cap="flat" cmpd="sng" algn="ctr">
            <a:solidFill>
              <a:srgbClr val="CCCCD2"/>
            </a:solidFill>
            <a:prstDash val="solid"/>
            <a:headEnd type="none" w="med" len="med"/>
            <a:tailEnd type="none" w="med" len="med"/>
          </a:ln>
          <a:effectLst/>
        </p:spPr>
      </p:cxnSp>
      <p:cxnSp>
        <p:nvCxnSpPr>
          <p:cNvPr id="30" name="直接连接符 29"/>
          <p:cNvCxnSpPr/>
          <p:nvPr/>
        </p:nvCxnSpPr>
        <p:spPr bwMode="auto">
          <a:xfrm>
            <a:off x="7590790" y="3536950"/>
            <a:ext cx="1296670" cy="0"/>
          </a:xfrm>
          <a:prstGeom prst="line">
            <a:avLst/>
          </a:prstGeom>
          <a:noFill/>
          <a:ln w="28575" cap="flat" cmpd="sng" algn="ctr">
            <a:solidFill>
              <a:srgbClr val="CCCCD2"/>
            </a:solidFill>
            <a:prstDash val="solid"/>
            <a:headEnd type="none" w="med" len="med"/>
            <a:tailEnd type="none" w="med" len="med"/>
          </a:ln>
          <a:effectLst/>
        </p:spPr>
      </p:cxnSp>
      <p:cxnSp>
        <p:nvCxnSpPr>
          <p:cNvPr id="31" name="直接连接符 30"/>
          <p:cNvCxnSpPr/>
          <p:nvPr/>
        </p:nvCxnSpPr>
        <p:spPr bwMode="auto">
          <a:xfrm flipH="1">
            <a:off x="8165397" y="2987794"/>
            <a:ext cx="0" cy="533301"/>
          </a:xfrm>
          <a:prstGeom prst="line">
            <a:avLst/>
          </a:prstGeom>
          <a:noFill/>
          <a:ln w="28575" cap="flat" cmpd="sng" algn="ctr">
            <a:solidFill>
              <a:srgbClr val="CCCCD2"/>
            </a:solidFill>
            <a:prstDash val="solid"/>
            <a:headEnd type="none" w="med" len="med"/>
            <a:tailEnd type="none" w="med" len="med"/>
          </a:ln>
          <a:effectLst/>
        </p:spPr>
      </p:cxnSp>
      <p:cxnSp>
        <p:nvCxnSpPr>
          <p:cNvPr id="32" name="直接连接符 31"/>
          <p:cNvCxnSpPr/>
          <p:nvPr/>
        </p:nvCxnSpPr>
        <p:spPr bwMode="auto">
          <a:xfrm>
            <a:off x="1760292" y="3520457"/>
            <a:ext cx="0" cy="444418"/>
          </a:xfrm>
          <a:prstGeom prst="line">
            <a:avLst/>
          </a:prstGeom>
          <a:noFill/>
          <a:ln w="28575" cap="flat" cmpd="sng" algn="ctr">
            <a:solidFill>
              <a:srgbClr val="CCCCD2"/>
            </a:solidFill>
            <a:prstDash val="solid"/>
            <a:headEnd type="none" w="med" len="med"/>
            <a:tailEnd type="none" w="med" len="med"/>
          </a:ln>
          <a:effectLst/>
        </p:spPr>
      </p:cxnSp>
      <p:cxnSp>
        <p:nvCxnSpPr>
          <p:cNvPr id="35" name="直接连接符 34"/>
          <p:cNvCxnSpPr/>
          <p:nvPr/>
        </p:nvCxnSpPr>
        <p:spPr bwMode="auto">
          <a:xfrm>
            <a:off x="4280535" y="3515360"/>
            <a:ext cx="0" cy="466090"/>
          </a:xfrm>
          <a:prstGeom prst="line">
            <a:avLst/>
          </a:prstGeom>
          <a:noFill/>
          <a:ln w="28575" cap="flat" cmpd="sng" algn="ctr">
            <a:solidFill>
              <a:srgbClr val="CCCCD2"/>
            </a:solidFill>
            <a:prstDash val="solid"/>
            <a:headEnd type="none" w="med" len="med"/>
            <a:tailEnd type="none" w="med" len="med"/>
          </a:ln>
          <a:effectLst/>
        </p:spPr>
      </p:cxnSp>
      <p:cxnSp>
        <p:nvCxnSpPr>
          <p:cNvPr id="54" name="直接连接符 53"/>
          <p:cNvCxnSpPr/>
          <p:nvPr/>
        </p:nvCxnSpPr>
        <p:spPr bwMode="auto">
          <a:xfrm>
            <a:off x="10462493" y="3006840"/>
            <a:ext cx="12698" cy="953911"/>
          </a:xfrm>
          <a:prstGeom prst="line">
            <a:avLst/>
          </a:prstGeom>
          <a:noFill/>
          <a:ln w="28575" cap="flat" cmpd="sng" algn="ctr">
            <a:solidFill>
              <a:srgbClr val="CCCCD2"/>
            </a:solidFill>
            <a:prstDash val="solid"/>
            <a:headEnd type="none" w="med" len="med"/>
            <a:tailEnd type="none" w="med" len="med"/>
          </a:ln>
          <a:effectLst/>
        </p:spPr>
      </p:cxnSp>
      <p:cxnSp>
        <p:nvCxnSpPr>
          <p:cNvPr id="60" name="直接连接符 59"/>
          <p:cNvCxnSpPr/>
          <p:nvPr/>
        </p:nvCxnSpPr>
        <p:spPr bwMode="auto">
          <a:xfrm>
            <a:off x="3617595" y="2500630"/>
            <a:ext cx="6860540" cy="0"/>
          </a:xfrm>
          <a:prstGeom prst="line">
            <a:avLst/>
          </a:prstGeom>
          <a:noFill/>
          <a:ln w="28575" cap="flat" cmpd="sng" algn="ctr">
            <a:solidFill>
              <a:srgbClr val="CCCCD2"/>
            </a:solidFill>
            <a:prstDash val="solid"/>
            <a:headEnd type="none" w="med" len="med"/>
            <a:tailEnd type="none" w="med" len="med"/>
          </a:ln>
          <a:effectLst/>
        </p:spPr>
      </p:cxnSp>
      <p:cxnSp>
        <p:nvCxnSpPr>
          <p:cNvPr id="62" name="直接连接符 61"/>
          <p:cNvCxnSpPr/>
          <p:nvPr/>
        </p:nvCxnSpPr>
        <p:spPr bwMode="auto">
          <a:xfrm>
            <a:off x="6583045" y="1988820"/>
            <a:ext cx="0" cy="511810"/>
          </a:xfrm>
          <a:prstGeom prst="line">
            <a:avLst/>
          </a:prstGeom>
          <a:noFill/>
          <a:ln w="28575" cap="flat" cmpd="sng" algn="ctr">
            <a:solidFill>
              <a:srgbClr val="CCCCD2"/>
            </a:solidFill>
            <a:prstDash val="solid"/>
            <a:headEnd type="none" w="med" len="med"/>
            <a:tailEnd type="none" w="med" len="med"/>
          </a:ln>
          <a:effectLst/>
        </p:spPr>
      </p:cxnSp>
      <p:cxnSp>
        <p:nvCxnSpPr>
          <p:cNvPr id="63" name="直接连接符 62"/>
          <p:cNvCxnSpPr/>
          <p:nvPr/>
        </p:nvCxnSpPr>
        <p:spPr bwMode="auto">
          <a:xfrm>
            <a:off x="3631608" y="2500601"/>
            <a:ext cx="0" cy="539650"/>
          </a:xfrm>
          <a:prstGeom prst="line">
            <a:avLst/>
          </a:prstGeom>
          <a:noFill/>
          <a:ln w="28575" cap="flat" cmpd="sng" algn="ctr">
            <a:solidFill>
              <a:srgbClr val="CCCCD2"/>
            </a:solidFill>
            <a:prstDash val="solid"/>
            <a:headEnd type="none" w="med" len="med"/>
            <a:tailEnd type="none" w="med" len="med"/>
          </a:ln>
          <a:effectLst/>
        </p:spPr>
      </p:cxnSp>
      <p:cxnSp>
        <p:nvCxnSpPr>
          <p:cNvPr id="64" name="直接连接符 63"/>
          <p:cNvCxnSpPr/>
          <p:nvPr/>
        </p:nvCxnSpPr>
        <p:spPr bwMode="auto">
          <a:xfrm>
            <a:off x="8165397" y="2500601"/>
            <a:ext cx="0" cy="539650"/>
          </a:xfrm>
          <a:prstGeom prst="line">
            <a:avLst/>
          </a:prstGeom>
          <a:noFill/>
          <a:ln w="28575" cap="flat" cmpd="sng" algn="ctr">
            <a:solidFill>
              <a:srgbClr val="CCCCD2"/>
            </a:solidFill>
            <a:prstDash val="solid"/>
            <a:headEnd type="none" w="med" len="med"/>
            <a:tailEnd type="none" w="med" len="med"/>
          </a:ln>
          <a:effectLst/>
        </p:spPr>
      </p:cxnSp>
      <p:cxnSp>
        <p:nvCxnSpPr>
          <p:cNvPr id="65" name="直接连接符 64"/>
          <p:cNvCxnSpPr/>
          <p:nvPr/>
        </p:nvCxnSpPr>
        <p:spPr bwMode="auto">
          <a:xfrm>
            <a:off x="10467573" y="2500601"/>
            <a:ext cx="0" cy="539650"/>
          </a:xfrm>
          <a:prstGeom prst="line">
            <a:avLst/>
          </a:prstGeom>
          <a:noFill/>
          <a:ln w="28575" cap="flat" cmpd="sng" algn="ctr">
            <a:solidFill>
              <a:srgbClr val="CCCCD2"/>
            </a:solidFill>
            <a:prstDash val="solid"/>
            <a:headEnd type="none" w="med" len="med"/>
            <a:tailEnd type="none" w="med" len="med"/>
          </a:ln>
          <a:effectLst/>
        </p:spPr>
      </p:cxnSp>
      <p:pic>
        <p:nvPicPr>
          <p:cNvPr id="66" name="图片 1"/>
          <p:cNvPicPr>
            <a:picLocks noChangeAspect="1"/>
          </p:cNvPicPr>
          <p:nvPr/>
        </p:nvPicPr>
        <p:blipFill>
          <a:blip r:embed="rId6"/>
          <a:stretch>
            <a:fillRect/>
          </a:stretch>
        </p:blipFill>
        <p:spPr>
          <a:xfrm>
            <a:off x="1012718" y="4500382"/>
            <a:ext cx="1323730" cy="993591"/>
          </a:xfrm>
          <a:prstGeom prst="rect">
            <a:avLst/>
          </a:prstGeom>
          <a:noFill/>
          <a:ln w="9525">
            <a:noFill/>
          </a:ln>
        </p:spPr>
      </p:pic>
      <p:pic>
        <p:nvPicPr>
          <p:cNvPr id="67" name="图片 1" descr="image003"/>
          <p:cNvPicPr>
            <a:picLocks noChangeAspect="1"/>
          </p:cNvPicPr>
          <p:nvPr/>
        </p:nvPicPr>
        <p:blipFill>
          <a:blip r:embed="rId7"/>
          <a:stretch>
            <a:fillRect/>
          </a:stretch>
        </p:blipFill>
        <p:spPr>
          <a:xfrm>
            <a:off x="4999780" y="4486097"/>
            <a:ext cx="1152312" cy="1047556"/>
          </a:xfrm>
          <a:prstGeom prst="rect">
            <a:avLst/>
          </a:prstGeom>
          <a:noFill/>
          <a:ln w="9525">
            <a:noFill/>
          </a:ln>
        </p:spPr>
      </p:pic>
      <p:sp>
        <p:nvSpPr>
          <p:cNvPr id="69" name="Text Box 22"/>
          <p:cNvSpPr txBox="1">
            <a:spLocks noChangeArrowheads="1"/>
          </p:cNvSpPr>
          <p:nvPr/>
        </p:nvSpPr>
        <p:spPr bwMode="auto">
          <a:xfrm>
            <a:off x="5205313" y="5664002"/>
            <a:ext cx="642620" cy="27559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lvl1pPr eaLnBrk="0" hangingPunct="0">
              <a:defRPr>
                <a:solidFill>
                  <a:sysClr val="windowText" lastClr="000000"/>
                </a:solidFill>
                <a:latin typeface="Arial" panose="020B0604020202090204" pitchFamily="34" charset="0"/>
                <a:ea typeface="宋体" panose="02010600030101010101" pitchFamily="2" charset="-122"/>
              </a:defRPr>
            </a:lvl1pPr>
            <a:lvl2pPr marL="742950" indent="-285750" eaLnBrk="0" hangingPunct="0">
              <a:defRPr>
                <a:solidFill>
                  <a:sysClr val="windowText" lastClr="000000"/>
                </a:solidFill>
                <a:latin typeface="Arial" panose="020B0604020202090204" pitchFamily="34" charset="0"/>
                <a:ea typeface="宋体" panose="02010600030101010101" pitchFamily="2" charset="-122"/>
              </a:defRPr>
            </a:lvl2pPr>
            <a:lvl3pPr marL="1143000" indent="-228600" eaLnBrk="0" hangingPunct="0">
              <a:defRPr>
                <a:solidFill>
                  <a:sysClr val="windowText" lastClr="000000"/>
                </a:solidFill>
                <a:latin typeface="Arial" panose="020B0604020202090204" pitchFamily="34" charset="0"/>
                <a:ea typeface="宋体" panose="02010600030101010101" pitchFamily="2" charset="-122"/>
              </a:defRPr>
            </a:lvl3pPr>
            <a:lvl4pPr marL="1600200" indent="-228600" eaLnBrk="0" hangingPunct="0">
              <a:defRPr>
                <a:solidFill>
                  <a:sysClr val="windowText" lastClr="000000"/>
                </a:solidFill>
                <a:latin typeface="Arial" panose="020B0604020202090204" pitchFamily="34" charset="0"/>
                <a:ea typeface="宋体" panose="02010600030101010101" pitchFamily="2" charset="-122"/>
              </a:defRPr>
            </a:lvl4pPr>
            <a:lvl5pPr marL="2057400" indent="-228600" eaLnBrk="0" hangingPunct="0">
              <a:defRPr>
                <a:solidFill>
                  <a:sysClr val="windowText" lastClr="000000"/>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Segoe UI" panose="020B0502040204020203" charset="0"/>
              </a:rPr>
              <a:t>CV350</a:t>
            </a:r>
          </a:p>
        </p:txBody>
      </p:sp>
      <p:cxnSp>
        <p:nvCxnSpPr>
          <p:cNvPr id="70" name="直接连接符 69"/>
          <p:cNvCxnSpPr/>
          <p:nvPr/>
        </p:nvCxnSpPr>
        <p:spPr bwMode="auto">
          <a:xfrm>
            <a:off x="5647360" y="3511572"/>
            <a:ext cx="0" cy="444418"/>
          </a:xfrm>
          <a:prstGeom prst="line">
            <a:avLst/>
          </a:prstGeom>
          <a:noFill/>
          <a:ln w="28575" cap="flat" cmpd="sng" algn="ctr">
            <a:solidFill>
              <a:srgbClr val="CCCCD2"/>
            </a:solidFill>
            <a:prstDash val="solid"/>
            <a:headEnd type="none" w="med" len="med"/>
            <a:tailEnd type="none" w="med" len="med"/>
          </a:ln>
          <a:effectLst/>
        </p:spPr>
      </p:cxnSp>
      <p:cxnSp>
        <p:nvCxnSpPr>
          <p:cNvPr id="71" name="直接连接符 70"/>
          <p:cNvCxnSpPr/>
          <p:nvPr/>
        </p:nvCxnSpPr>
        <p:spPr bwMode="auto">
          <a:xfrm>
            <a:off x="3055452" y="3511572"/>
            <a:ext cx="0" cy="444418"/>
          </a:xfrm>
          <a:prstGeom prst="line">
            <a:avLst/>
          </a:prstGeom>
          <a:noFill/>
          <a:ln w="28575" cap="flat" cmpd="sng" algn="ctr">
            <a:solidFill>
              <a:srgbClr val="CCCCD2"/>
            </a:solidFill>
            <a:prstDash val="solid"/>
            <a:headEnd type="none" w="med" len="med"/>
            <a:tailEnd type="none" w="med" len="med"/>
          </a:ln>
          <a:effectLst/>
        </p:spPr>
      </p:cxnSp>
      <p:grpSp>
        <p:nvGrpSpPr>
          <p:cNvPr id="72" name="Group 6"/>
          <p:cNvGrpSpPr>
            <a:grpSpLocks noChangeAspect="1"/>
          </p:cNvGrpSpPr>
          <p:nvPr/>
        </p:nvGrpSpPr>
        <p:grpSpPr>
          <a:xfrm>
            <a:off x="6960707" y="4486097"/>
            <a:ext cx="1133265" cy="1050730"/>
            <a:chOff x="3316" y="2791"/>
            <a:chExt cx="854" cy="1410"/>
          </a:xfrm>
        </p:grpSpPr>
        <p:sp>
          <p:nvSpPr>
            <p:cNvPr id="73" name="AutoShape 5"/>
            <p:cNvSpPr>
              <a:spLocks noChangeAspect="1" noTextEdit="1"/>
            </p:cNvSpPr>
            <p:nvPr/>
          </p:nvSpPr>
          <p:spPr>
            <a:xfrm>
              <a:off x="3379" y="2826"/>
              <a:ext cx="791" cy="662"/>
            </a:xfrm>
            <a:prstGeom prst="rect">
              <a:avLst/>
            </a:prstGeom>
            <a:noFill/>
            <a:ln w="9525">
              <a:noFill/>
            </a:ln>
          </p:spPr>
          <p:txBody>
            <a:bodyPr/>
            <a:lstStyle/>
            <a:p>
              <a:pPr algn="ctr"/>
              <a:endParaRPr lang="zh-CN" altLang="en-US" sz="1600" b="1">
                <a:latin typeface="微软雅黑" panose="020B0503020204020204" charset="-122"/>
                <a:ea typeface="微软雅黑" panose="020B0503020204020204" charset="-122"/>
                <a:cs typeface="Segoe UI" panose="020B0502040204020203" charset="0"/>
              </a:endParaRPr>
            </a:p>
          </p:txBody>
        </p:sp>
        <p:pic>
          <p:nvPicPr>
            <p:cNvPr id="74" name="Picture 7"/>
            <p:cNvPicPr>
              <a:picLocks noChangeAspect="1"/>
            </p:cNvPicPr>
            <p:nvPr/>
          </p:nvPicPr>
          <p:blipFill>
            <a:blip r:embed="rId8"/>
            <a:srcRect l="14661" r="8369"/>
            <a:stretch>
              <a:fillRect/>
            </a:stretch>
          </p:blipFill>
          <p:spPr>
            <a:xfrm>
              <a:off x="3316" y="2791"/>
              <a:ext cx="854" cy="1410"/>
            </a:xfrm>
            <a:prstGeom prst="rect">
              <a:avLst/>
            </a:prstGeom>
            <a:noFill/>
            <a:ln w="9525">
              <a:noFill/>
            </a:ln>
          </p:spPr>
        </p:pic>
      </p:grpSp>
      <p:sp>
        <p:nvSpPr>
          <p:cNvPr id="75" name="Text Box 14"/>
          <p:cNvSpPr txBox="1">
            <a:spLocks noChangeArrowheads="1"/>
          </p:cNvSpPr>
          <p:nvPr/>
        </p:nvSpPr>
        <p:spPr bwMode="auto">
          <a:xfrm>
            <a:off x="1224430" y="5664362"/>
            <a:ext cx="821055" cy="27559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lvl1pPr eaLnBrk="0" hangingPunct="0">
              <a:defRPr>
                <a:solidFill>
                  <a:sysClr val="windowText" lastClr="000000"/>
                </a:solidFill>
                <a:latin typeface="Arial" panose="020B0604020202090204" pitchFamily="34" charset="0"/>
                <a:ea typeface="宋体" panose="02010600030101010101" pitchFamily="2" charset="-122"/>
              </a:defRPr>
            </a:lvl1pPr>
            <a:lvl2pPr marL="742950" indent="-285750" eaLnBrk="0" hangingPunct="0">
              <a:defRPr>
                <a:solidFill>
                  <a:sysClr val="windowText" lastClr="000000"/>
                </a:solidFill>
                <a:latin typeface="Arial" panose="020B0604020202090204" pitchFamily="34" charset="0"/>
                <a:ea typeface="宋体" panose="02010600030101010101" pitchFamily="2" charset="-122"/>
              </a:defRPr>
            </a:lvl2pPr>
            <a:lvl3pPr marL="1143000" indent="-228600" eaLnBrk="0" hangingPunct="0">
              <a:defRPr>
                <a:solidFill>
                  <a:sysClr val="windowText" lastClr="000000"/>
                </a:solidFill>
                <a:latin typeface="Arial" panose="020B0604020202090204" pitchFamily="34" charset="0"/>
                <a:ea typeface="宋体" panose="02010600030101010101" pitchFamily="2" charset="-122"/>
              </a:defRPr>
            </a:lvl3pPr>
            <a:lvl4pPr marL="1600200" indent="-228600" eaLnBrk="0" hangingPunct="0">
              <a:defRPr>
                <a:solidFill>
                  <a:sysClr val="windowText" lastClr="000000"/>
                </a:solidFill>
                <a:latin typeface="Arial" panose="020B0604020202090204" pitchFamily="34" charset="0"/>
                <a:ea typeface="宋体" panose="02010600030101010101" pitchFamily="2" charset="-122"/>
              </a:defRPr>
            </a:lvl4pPr>
            <a:lvl5pPr marL="2057400" indent="-228600" eaLnBrk="0" hangingPunct="0">
              <a:defRPr>
                <a:solidFill>
                  <a:sysClr val="windowText" lastClr="000000"/>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Segoe UI" panose="020B0502040204020203" charset="0"/>
              </a:rPr>
              <a:t>KLA2935</a:t>
            </a:r>
          </a:p>
        </p:txBody>
      </p:sp>
      <p:sp>
        <p:nvSpPr>
          <p:cNvPr id="77" name="Text Box 19"/>
          <p:cNvSpPr txBox="1">
            <a:spLocks noChangeArrowheads="1"/>
          </p:cNvSpPr>
          <p:nvPr/>
        </p:nvSpPr>
        <p:spPr bwMode="auto">
          <a:xfrm>
            <a:off x="8289290" y="6062345"/>
            <a:ext cx="1239520" cy="27559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lvl1pPr eaLnBrk="0" hangingPunct="0">
              <a:defRPr>
                <a:solidFill>
                  <a:sysClr val="windowText" lastClr="000000"/>
                </a:solidFill>
                <a:latin typeface="Arial" panose="020B0604020202090204" pitchFamily="34" charset="0"/>
                <a:ea typeface="宋体" panose="02010600030101010101" pitchFamily="2" charset="-122"/>
              </a:defRPr>
            </a:lvl1pPr>
            <a:lvl2pPr marL="742950" indent="-285750" eaLnBrk="0" hangingPunct="0">
              <a:defRPr>
                <a:solidFill>
                  <a:sysClr val="windowText" lastClr="000000"/>
                </a:solidFill>
                <a:latin typeface="Arial" panose="020B0604020202090204" pitchFamily="34" charset="0"/>
                <a:ea typeface="宋体" panose="02010600030101010101" pitchFamily="2" charset="-122"/>
              </a:defRPr>
            </a:lvl2pPr>
            <a:lvl3pPr marL="1143000" indent="-228600" eaLnBrk="0" hangingPunct="0">
              <a:defRPr>
                <a:solidFill>
                  <a:sysClr val="windowText" lastClr="000000"/>
                </a:solidFill>
                <a:latin typeface="Arial" panose="020B0604020202090204" pitchFamily="34" charset="0"/>
                <a:ea typeface="宋体" panose="02010600030101010101" pitchFamily="2" charset="-122"/>
              </a:defRPr>
            </a:lvl3pPr>
            <a:lvl4pPr marL="1600200" indent="-228600" eaLnBrk="0" hangingPunct="0">
              <a:defRPr>
                <a:solidFill>
                  <a:sysClr val="windowText" lastClr="000000"/>
                </a:solidFill>
                <a:latin typeface="Arial" panose="020B0604020202090204" pitchFamily="34" charset="0"/>
                <a:ea typeface="宋体" panose="02010600030101010101" pitchFamily="2" charset="-122"/>
              </a:defRPr>
            </a:lvl4pPr>
            <a:lvl5pPr marL="2057400" indent="-228600" eaLnBrk="0" hangingPunct="0">
              <a:defRPr>
                <a:solidFill>
                  <a:sysClr val="windowText" lastClr="000000"/>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1200" cap="none" spc="0" normalizeH="0" baseline="0" noProof="0" dirty="0">
                <a:ln>
                  <a:noFill/>
                </a:ln>
                <a:solidFill>
                  <a:srgbClr val="92D050"/>
                </a:solidFill>
                <a:effectLst/>
                <a:uLnTx/>
                <a:uFillTx/>
                <a:latin typeface="微软雅黑" panose="020B0503020204020204" charset="-122"/>
                <a:ea typeface="微软雅黑" panose="020B0503020204020204" charset="-122"/>
                <a:cs typeface="Segoe UI" panose="020B0502040204020203" charset="0"/>
              </a:rPr>
              <a:t>EDR7380</a:t>
            </a:r>
          </a:p>
        </p:txBody>
      </p:sp>
      <p:cxnSp>
        <p:nvCxnSpPr>
          <p:cNvPr id="6" name="直接连接符 5"/>
          <p:cNvCxnSpPr/>
          <p:nvPr/>
        </p:nvCxnSpPr>
        <p:spPr bwMode="auto">
          <a:xfrm>
            <a:off x="1105535" y="5590540"/>
            <a:ext cx="9953625" cy="0"/>
          </a:xfrm>
          <a:prstGeom prst="line">
            <a:avLst/>
          </a:prstGeom>
          <a:noFill/>
          <a:ln w="9525" cap="flat" cmpd="sng" algn="ctr">
            <a:solidFill>
              <a:srgbClr val="4BACC6"/>
            </a:solidFill>
            <a:prstDash val="solid"/>
            <a:headEnd type="none" w="med" len="med"/>
            <a:tailEnd type="none" w="med" len="med"/>
          </a:ln>
          <a:effectLst/>
        </p:spPr>
      </p:cxnSp>
      <p:cxnSp>
        <p:nvCxnSpPr>
          <p:cNvPr id="7" name="直接连接符 6"/>
          <p:cNvCxnSpPr/>
          <p:nvPr/>
        </p:nvCxnSpPr>
        <p:spPr bwMode="auto">
          <a:xfrm>
            <a:off x="3632200" y="2997835"/>
            <a:ext cx="0" cy="520065"/>
          </a:xfrm>
          <a:prstGeom prst="line">
            <a:avLst/>
          </a:prstGeom>
          <a:noFill/>
          <a:ln w="28575" cap="flat" cmpd="sng" algn="ctr">
            <a:solidFill>
              <a:srgbClr val="CCCCD2"/>
            </a:solidFill>
            <a:prstDash val="solid"/>
            <a:headEnd type="none" w="med" len="med"/>
            <a:tailEnd type="none" w="med" len="med"/>
          </a:ln>
          <a:effectLst/>
        </p:spPr>
      </p:cxnSp>
      <p:pic>
        <p:nvPicPr>
          <p:cNvPr id="79" name="图片 78"/>
          <p:cNvPicPr>
            <a:picLocks noChangeAspect="1"/>
          </p:cNvPicPr>
          <p:nvPr/>
        </p:nvPicPr>
        <p:blipFill>
          <a:blip r:embed="rId9"/>
          <a:stretch>
            <a:fillRect/>
          </a:stretch>
        </p:blipFill>
        <p:spPr>
          <a:xfrm>
            <a:off x="9984105" y="4485005"/>
            <a:ext cx="883285" cy="1043940"/>
          </a:xfrm>
          <a:prstGeom prst="rect">
            <a:avLst/>
          </a:prstGeom>
        </p:spPr>
      </p:pic>
      <p:sp>
        <p:nvSpPr>
          <p:cNvPr id="24" name="TextBox 32"/>
          <p:cNvSpPr txBox="1"/>
          <p:nvPr/>
        </p:nvSpPr>
        <p:spPr>
          <a:xfrm>
            <a:off x="2691247" y="2832923"/>
            <a:ext cx="1708150" cy="337185"/>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Segoe UI" panose="020B0502040204020203" charset="0"/>
              </a:rPr>
              <a:t>Inspection tools</a:t>
            </a:r>
          </a:p>
        </p:txBody>
      </p:sp>
      <p:sp>
        <p:nvSpPr>
          <p:cNvPr id="25" name="TextBox 33"/>
          <p:cNvSpPr txBox="1"/>
          <p:nvPr/>
        </p:nvSpPr>
        <p:spPr>
          <a:xfrm>
            <a:off x="7416214" y="2832923"/>
            <a:ext cx="1390015" cy="337185"/>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rgbClr val="92D050"/>
                </a:solidFill>
                <a:effectLst/>
                <a:uLnTx/>
                <a:uFillTx/>
                <a:latin typeface="微软雅黑" panose="020B0503020204020204" charset="-122"/>
                <a:ea typeface="微软雅黑" panose="020B0503020204020204" charset="-122"/>
                <a:cs typeface="Segoe UI" panose="020B0502040204020203" charset="0"/>
              </a:rPr>
              <a:t>Review tools</a:t>
            </a:r>
          </a:p>
        </p:txBody>
      </p:sp>
      <p:sp>
        <p:nvSpPr>
          <p:cNvPr id="28" name="TextBox 37"/>
          <p:cNvSpPr txBox="1"/>
          <p:nvPr/>
        </p:nvSpPr>
        <p:spPr>
          <a:xfrm>
            <a:off x="9872499" y="2831336"/>
            <a:ext cx="1166596" cy="337185"/>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Segoe UI" panose="020B0502040204020203" charset="0"/>
              </a:rPr>
              <a:t>FA tool</a:t>
            </a:r>
          </a:p>
        </p:txBody>
      </p:sp>
      <p:sp>
        <p:nvSpPr>
          <p:cNvPr id="8" name="Text Box 4"/>
          <p:cNvSpPr txBox="1">
            <a:spLocks noChangeArrowheads="1"/>
          </p:cNvSpPr>
          <p:nvPr/>
        </p:nvSpPr>
        <p:spPr bwMode="auto">
          <a:xfrm>
            <a:off x="1112104" y="3855976"/>
            <a:ext cx="1045845" cy="27559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lvl1pPr eaLnBrk="0" hangingPunct="0">
              <a:defRPr>
                <a:solidFill>
                  <a:sysClr val="windowText" lastClr="000000"/>
                </a:solidFill>
                <a:latin typeface="Arial" panose="020B0604020202090204" pitchFamily="34" charset="0"/>
                <a:ea typeface="宋体" panose="02010600030101010101" pitchFamily="2" charset="-122"/>
              </a:defRPr>
            </a:lvl1pPr>
            <a:lvl2pPr marL="742950" indent="-285750" eaLnBrk="0" hangingPunct="0">
              <a:defRPr>
                <a:solidFill>
                  <a:sysClr val="windowText" lastClr="000000"/>
                </a:solidFill>
                <a:latin typeface="Arial" panose="020B0604020202090204" pitchFamily="34" charset="0"/>
                <a:ea typeface="宋体" panose="02010600030101010101" pitchFamily="2" charset="-122"/>
              </a:defRPr>
            </a:lvl2pPr>
            <a:lvl3pPr marL="1143000" indent="-228600" eaLnBrk="0" hangingPunct="0">
              <a:defRPr>
                <a:solidFill>
                  <a:sysClr val="windowText" lastClr="000000"/>
                </a:solidFill>
                <a:latin typeface="Arial" panose="020B0604020202090204" pitchFamily="34" charset="0"/>
                <a:ea typeface="宋体" panose="02010600030101010101" pitchFamily="2" charset="-122"/>
              </a:defRPr>
            </a:lvl3pPr>
            <a:lvl4pPr marL="1600200" indent="-228600" eaLnBrk="0" hangingPunct="0">
              <a:defRPr>
                <a:solidFill>
                  <a:sysClr val="windowText" lastClr="000000"/>
                </a:solidFill>
                <a:latin typeface="Arial" panose="020B0604020202090204" pitchFamily="34" charset="0"/>
                <a:ea typeface="宋体" panose="02010600030101010101" pitchFamily="2" charset="-122"/>
              </a:defRPr>
            </a:lvl4pPr>
            <a:lvl5pPr marL="2057400" indent="-228600" eaLnBrk="0" hangingPunct="0">
              <a:defRPr>
                <a:solidFill>
                  <a:sysClr val="windowText" lastClr="000000"/>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2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Segoe UI" panose="020B0502040204020203" charset="0"/>
              </a:rPr>
              <a:t>Bright field</a:t>
            </a:r>
          </a:p>
        </p:txBody>
      </p:sp>
      <p:sp>
        <p:nvSpPr>
          <p:cNvPr id="9" name="Text Box 5"/>
          <p:cNvSpPr txBox="1">
            <a:spLocks noChangeArrowheads="1"/>
          </p:cNvSpPr>
          <p:nvPr/>
        </p:nvSpPr>
        <p:spPr bwMode="auto">
          <a:xfrm>
            <a:off x="2516108" y="3855976"/>
            <a:ext cx="887095" cy="27559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lvl1pPr eaLnBrk="0" hangingPunct="0">
              <a:defRPr>
                <a:solidFill>
                  <a:sysClr val="windowText" lastClr="000000"/>
                </a:solidFill>
                <a:latin typeface="Arial" panose="020B0604020202090204" pitchFamily="34" charset="0"/>
                <a:ea typeface="宋体" panose="02010600030101010101" pitchFamily="2" charset="-122"/>
              </a:defRPr>
            </a:lvl1pPr>
            <a:lvl2pPr marL="742950" indent="-285750" eaLnBrk="0" hangingPunct="0">
              <a:defRPr>
                <a:solidFill>
                  <a:sysClr val="windowText" lastClr="000000"/>
                </a:solidFill>
                <a:latin typeface="Arial" panose="020B0604020202090204" pitchFamily="34" charset="0"/>
                <a:ea typeface="宋体" panose="02010600030101010101" pitchFamily="2" charset="-122"/>
              </a:defRPr>
            </a:lvl2pPr>
            <a:lvl3pPr marL="1143000" indent="-228600" eaLnBrk="0" hangingPunct="0">
              <a:defRPr>
                <a:solidFill>
                  <a:sysClr val="windowText" lastClr="000000"/>
                </a:solidFill>
                <a:latin typeface="Arial" panose="020B0604020202090204" pitchFamily="34" charset="0"/>
                <a:ea typeface="宋体" panose="02010600030101010101" pitchFamily="2" charset="-122"/>
              </a:defRPr>
            </a:lvl3pPr>
            <a:lvl4pPr marL="1600200" indent="-228600" eaLnBrk="0" hangingPunct="0">
              <a:defRPr>
                <a:solidFill>
                  <a:sysClr val="windowText" lastClr="000000"/>
                </a:solidFill>
                <a:latin typeface="Arial" panose="020B0604020202090204" pitchFamily="34" charset="0"/>
                <a:ea typeface="宋体" panose="02010600030101010101" pitchFamily="2" charset="-122"/>
              </a:defRPr>
            </a:lvl4pPr>
            <a:lvl5pPr marL="2057400" indent="-228600" eaLnBrk="0" hangingPunct="0">
              <a:defRPr>
                <a:solidFill>
                  <a:sysClr val="windowText" lastClr="000000"/>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2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Segoe UI" panose="020B0502040204020203" charset="0"/>
              </a:rPr>
              <a:t>Dark field</a:t>
            </a:r>
          </a:p>
        </p:txBody>
      </p:sp>
      <p:sp>
        <p:nvSpPr>
          <p:cNvPr id="10" name="Text Box 6"/>
          <p:cNvSpPr txBox="1">
            <a:spLocks noChangeArrowheads="1"/>
          </p:cNvSpPr>
          <p:nvPr/>
        </p:nvSpPr>
        <p:spPr bwMode="auto">
          <a:xfrm>
            <a:off x="6989936" y="3855976"/>
            <a:ext cx="958850" cy="27559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lvl1pPr eaLnBrk="0" hangingPunct="0">
              <a:defRPr>
                <a:solidFill>
                  <a:sysClr val="windowText" lastClr="000000"/>
                </a:solidFill>
                <a:latin typeface="Arial" panose="020B0604020202090204" pitchFamily="34" charset="0"/>
                <a:ea typeface="宋体" panose="02010600030101010101" pitchFamily="2" charset="-122"/>
              </a:defRPr>
            </a:lvl1pPr>
            <a:lvl2pPr marL="742950" indent="-285750" eaLnBrk="0" hangingPunct="0">
              <a:defRPr>
                <a:solidFill>
                  <a:sysClr val="windowText" lastClr="000000"/>
                </a:solidFill>
                <a:latin typeface="Arial" panose="020B0604020202090204" pitchFamily="34" charset="0"/>
                <a:ea typeface="宋体" panose="02010600030101010101" pitchFamily="2" charset="-122"/>
              </a:defRPr>
            </a:lvl2pPr>
            <a:lvl3pPr marL="1143000" indent="-228600" eaLnBrk="0" hangingPunct="0">
              <a:defRPr>
                <a:solidFill>
                  <a:sysClr val="windowText" lastClr="000000"/>
                </a:solidFill>
                <a:latin typeface="Arial" panose="020B0604020202090204" pitchFamily="34" charset="0"/>
                <a:ea typeface="宋体" panose="02010600030101010101" pitchFamily="2" charset="-122"/>
              </a:defRPr>
            </a:lvl3pPr>
            <a:lvl4pPr marL="1600200" indent="-228600" eaLnBrk="0" hangingPunct="0">
              <a:defRPr>
                <a:solidFill>
                  <a:sysClr val="windowText" lastClr="000000"/>
                </a:solidFill>
                <a:latin typeface="Arial" panose="020B0604020202090204" pitchFamily="34" charset="0"/>
                <a:ea typeface="宋体" panose="02010600030101010101" pitchFamily="2" charset="-122"/>
              </a:defRPr>
            </a:lvl4pPr>
            <a:lvl5pPr marL="2057400" indent="-228600" eaLnBrk="0" hangingPunct="0">
              <a:defRPr>
                <a:solidFill>
                  <a:sysClr val="windowText" lastClr="000000"/>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200" b="1" i="0" u="none" strike="noStrike" kern="1200" cap="none" spc="0" normalizeH="0" baseline="0" noProof="0" dirty="0">
                <a:ln>
                  <a:noFill/>
                </a:ln>
                <a:solidFill>
                  <a:srgbClr val="92D050"/>
                </a:solidFill>
                <a:effectLst/>
                <a:uLnTx/>
                <a:uFillTx/>
                <a:latin typeface="微软雅黑" panose="020B0503020204020204" charset="-122"/>
                <a:ea typeface="微软雅黑" panose="020B0503020204020204" charset="-122"/>
                <a:cs typeface="Segoe UI" panose="020B0502040204020203" charset="0"/>
              </a:rPr>
              <a:t>OM review</a:t>
            </a:r>
          </a:p>
        </p:txBody>
      </p:sp>
      <p:sp>
        <p:nvSpPr>
          <p:cNvPr id="11" name="Text Box 7"/>
          <p:cNvSpPr txBox="1">
            <a:spLocks noChangeArrowheads="1"/>
          </p:cNvSpPr>
          <p:nvPr/>
        </p:nvSpPr>
        <p:spPr bwMode="auto">
          <a:xfrm>
            <a:off x="8404733" y="3867406"/>
            <a:ext cx="1010285" cy="27559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lvl1pPr eaLnBrk="0" hangingPunct="0">
              <a:defRPr>
                <a:solidFill>
                  <a:sysClr val="windowText" lastClr="000000"/>
                </a:solidFill>
                <a:latin typeface="Arial" panose="020B0604020202090204" pitchFamily="34" charset="0"/>
                <a:ea typeface="宋体" panose="02010600030101010101" pitchFamily="2" charset="-122"/>
              </a:defRPr>
            </a:lvl1pPr>
            <a:lvl2pPr marL="742950" indent="-285750" eaLnBrk="0" hangingPunct="0">
              <a:defRPr>
                <a:solidFill>
                  <a:sysClr val="windowText" lastClr="000000"/>
                </a:solidFill>
                <a:latin typeface="Arial" panose="020B0604020202090204" pitchFamily="34" charset="0"/>
                <a:ea typeface="宋体" panose="02010600030101010101" pitchFamily="2" charset="-122"/>
              </a:defRPr>
            </a:lvl2pPr>
            <a:lvl3pPr marL="1143000" indent="-228600" eaLnBrk="0" hangingPunct="0">
              <a:defRPr>
                <a:solidFill>
                  <a:sysClr val="windowText" lastClr="000000"/>
                </a:solidFill>
                <a:latin typeface="Arial" panose="020B0604020202090204" pitchFamily="34" charset="0"/>
                <a:ea typeface="宋体" panose="02010600030101010101" pitchFamily="2" charset="-122"/>
              </a:defRPr>
            </a:lvl3pPr>
            <a:lvl4pPr marL="1600200" indent="-228600" eaLnBrk="0" hangingPunct="0">
              <a:defRPr>
                <a:solidFill>
                  <a:sysClr val="windowText" lastClr="000000"/>
                </a:solidFill>
                <a:latin typeface="Arial" panose="020B0604020202090204" pitchFamily="34" charset="0"/>
                <a:ea typeface="宋体" panose="02010600030101010101" pitchFamily="2" charset="-122"/>
              </a:defRPr>
            </a:lvl4pPr>
            <a:lvl5pPr marL="2057400" indent="-228600" eaLnBrk="0" hangingPunct="0">
              <a:defRPr>
                <a:solidFill>
                  <a:sysClr val="windowText" lastClr="000000"/>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200" b="1" i="0" u="none" strike="noStrike" kern="1200" cap="none" spc="0" normalizeH="0" baseline="0" noProof="0" dirty="0">
                <a:ln>
                  <a:noFill/>
                </a:ln>
                <a:solidFill>
                  <a:srgbClr val="92D050"/>
                </a:solidFill>
                <a:effectLst/>
                <a:uLnTx/>
                <a:uFillTx/>
                <a:latin typeface="微软雅黑" panose="020B0503020204020204" charset="-122"/>
                <a:ea typeface="微软雅黑" panose="020B0503020204020204" charset="-122"/>
                <a:cs typeface="Segoe UI" panose="020B0502040204020203" charset="0"/>
              </a:rPr>
              <a:t>SEM review</a:t>
            </a:r>
          </a:p>
        </p:txBody>
      </p:sp>
      <p:sp>
        <p:nvSpPr>
          <p:cNvPr id="12" name="Text Box 8"/>
          <p:cNvSpPr txBox="1">
            <a:spLocks noChangeArrowheads="1"/>
          </p:cNvSpPr>
          <p:nvPr/>
        </p:nvSpPr>
        <p:spPr bwMode="auto">
          <a:xfrm>
            <a:off x="10253147" y="3855976"/>
            <a:ext cx="408305" cy="27559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lvl1pPr eaLnBrk="0" hangingPunct="0">
              <a:defRPr>
                <a:solidFill>
                  <a:sysClr val="windowText" lastClr="000000"/>
                </a:solidFill>
                <a:latin typeface="Arial" panose="020B0604020202090204" pitchFamily="34" charset="0"/>
                <a:ea typeface="宋体" panose="02010600030101010101" pitchFamily="2" charset="-122"/>
              </a:defRPr>
            </a:lvl1pPr>
            <a:lvl2pPr marL="742950" indent="-285750" eaLnBrk="0" hangingPunct="0">
              <a:defRPr>
                <a:solidFill>
                  <a:sysClr val="windowText" lastClr="000000"/>
                </a:solidFill>
                <a:latin typeface="Arial" panose="020B0604020202090204" pitchFamily="34" charset="0"/>
                <a:ea typeface="宋体" panose="02010600030101010101" pitchFamily="2" charset="-122"/>
              </a:defRPr>
            </a:lvl2pPr>
            <a:lvl3pPr marL="1143000" indent="-228600" eaLnBrk="0" hangingPunct="0">
              <a:defRPr>
                <a:solidFill>
                  <a:sysClr val="windowText" lastClr="000000"/>
                </a:solidFill>
                <a:latin typeface="Arial" panose="020B0604020202090204" pitchFamily="34" charset="0"/>
                <a:ea typeface="宋体" panose="02010600030101010101" pitchFamily="2" charset="-122"/>
              </a:defRPr>
            </a:lvl3pPr>
            <a:lvl4pPr marL="1600200" indent="-228600" eaLnBrk="0" hangingPunct="0">
              <a:defRPr>
                <a:solidFill>
                  <a:sysClr val="windowText" lastClr="000000"/>
                </a:solidFill>
                <a:latin typeface="Arial" panose="020B0604020202090204" pitchFamily="34" charset="0"/>
                <a:ea typeface="宋体" panose="02010600030101010101" pitchFamily="2" charset="-122"/>
              </a:defRPr>
            </a:lvl4pPr>
            <a:lvl5pPr marL="2057400" indent="-228600" eaLnBrk="0" hangingPunct="0">
              <a:defRPr>
                <a:solidFill>
                  <a:sysClr val="windowText" lastClr="000000"/>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200" b="1"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Segoe UI" panose="020B0502040204020203" charset="0"/>
              </a:rPr>
              <a:t>FIB</a:t>
            </a:r>
          </a:p>
        </p:txBody>
      </p:sp>
      <p:sp>
        <p:nvSpPr>
          <p:cNvPr id="20" name="Text Box 35"/>
          <p:cNvSpPr txBox="1">
            <a:spLocks noChangeArrowheads="1"/>
          </p:cNvSpPr>
          <p:nvPr/>
        </p:nvSpPr>
        <p:spPr bwMode="auto">
          <a:xfrm>
            <a:off x="3912467" y="3876610"/>
            <a:ext cx="724535" cy="27559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lvl1pPr eaLnBrk="0" hangingPunct="0">
              <a:defRPr>
                <a:solidFill>
                  <a:sysClr val="windowText" lastClr="000000"/>
                </a:solidFill>
                <a:latin typeface="Arial" panose="020B0604020202090204" pitchFamily="34" charset="0"/>
                <a:ea typeface="宋体" panose="02010600030101010101" pitchFamily="2" charset="-122"/>
              </a:defRPr>
            </a:lvl1pPr>
            <a:lvl2pPr marL="742950" indent="-285750" eaLnBrk="0" hangingPunct="0">
              <a:defRPr>
                <a:solidFill>
                  <a:sysClr val="windowText" lastClr="000000"/>
                </a:solidFill>
                <a:latin typeface="Arial" panose="020B0604020202090204" pitchFamily="34" charset="0"/>
                <a:ea typeface="宋体" panose="02010600030101010101" pitchFamily="2" charset="-122"/>
              </a:defRPr>
            </a:lvl2pPr>
            <a:lvl3pPr marL="1143000" indent="-228600" eaLnBrk="0" hangingPunct="0">
              <a:defRPr>
                <a:solidFill>
                  <a:sysClr val="windowText" lastClr="000000"/>
                </a:solidFill>
                <a:latin typeface="Arial" panose="020B0604020202090204" pitchFamily="34" charset="0"/>
                <a:ea typeface="宋体" panose="02010600030101010101" pitchFamily="2" charset="-122"/>
              </a:defRPr>
            </a:lvl3pPr>
            <a:lvl4pPr marL="1600200" indent="-228600" eaLnBrk="0" hangingPunct="0">
              <a:defRPr>
                <a:solidFill>
                  <a:sysClr val="windowText" lastClr="000000"/>
                </a:solidFill>
                <a:latin typeface="Arial" panose="020B0604020202090204" pitchFamily="34" charset="0"/>
                <a:ea typeface="宋体" panose="02010600030101010101" pitchFamily="2" charset="-122"/>
              </a:defRPr>
            </a:lvl4pPr>
            <a:lvl5pPr marL="2057400" indent="-228600" eaLnBrk="0" hangingPunct="0">
              <a:defRPr>
                <a:solidFill>
                  <a:sysClr val="windowText" lastClr="000000"/>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2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Segoe UI" panose="020B0502040204020203" charset="0"/>
              </a:rPr>
              <a:t>E-beam</a:t>
            </a:r>
          </a:p>
        </p:txBody>
      </p:sp>
      <p:cxnSp>
        <p:nvCxnSpPr>
          <p:cNvPr id="26" name="直接连接符 25"/>
          <p:cNvCxnSpPr/>
          <p:nvPr/>
        </p:nvCxnSpPr>
        <p:spPr bwMode="auto">
          <a:xfrm>
            <a:off x="1105535" y="4306570"/>
            <a:ext cx="9953625" cy="0"/>
          </a:xfrm>
          <a:prstGeom prst="line">
            <a:avLst/>
          </a:prstGeom>
          <a:noFill/>
          <a:ln w="9525" cap="flat" cmpd="sng" algn="ctr">
            <a:solidFill>
              <a:srgbClr val="4BACC6"/>
            </a:solidFill>
            <a:prstDash val="solid"/>
            <a:headEnd type="none" w="med" len="med"/>
            <a:tailEnd type="none" w="med" len="med"/>
          </a:ln>
          <a:effectLst/>
        </p:spPr>
      </p:cxnSp>
      <p:sp>
        <p:nvSpPr>
          <p:cNvPr id="68" name="Text Box 4"/>
          <p:cNvSpPr txBox="1">
            <a:spLocks noChangeArrowheads="1"/>
          </p:cNvSpPr>
          <p:nvPr/>
        </p:nvSpPr>
        <p:spPr bwMode="auto">
          <a:xfrm>
            <a:off x="4917466" y="3876610"/>
            <a:ext cx="1318260" cy="27559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lvl1pPr eaLnBrk="0" hangingPunct="0">
              <a:defRPr>
                <a:solidFill>
                  <a:sysClr val="windowText" lastClr="000000"/>
                </a:solidFill>
                <a:latin typeface="Arial" panose="020B0604020202090204" pitchFamily="34" charset="0"/>
                <a:ea typeface="宋体" panose="02010600030101010101" pitchFamily="2" charset="-122"/>
              </a:defRPr>
            </a:lvl1pPr>
            <a:lvl2pPr marL="742950" indent="-285750" eaLnBrk="0" hangingPunct="0">
              <a:defRPr>
                <a:solidFill>
                  <a:sysClr val="windowText" lastClr="000000"/>
                </a:solidFill>
                <a:latin typeface="Arial" panose="020B0604020202090204" pitchFamily="34" charset="0"/>
                <a:ea typeface="宋体" panose="02010600030101010101" pitchFamily="2" charset="-122"/>
              </a:defRPr>
            </a:lvl2pPr>
            <a:lvl3pPr marL="1143000" indent="-228600" eaLnBrk="0" hangingPunct="0">
              <a:defRPr>
                <a:solidFill>
                  <a:sysClr val="windowText" lastClr="000000"/>
                </a:solidFill>
                <a:latin typeface="Arial" panose="020B0604020202090204" pitchFamily="34" charset="0"/>
                <a:ea typeface="宋体" panose="02010600030101010101" pitchFamily="2" charset="-122"/>
              </a:defRPr>
            </a:lvl3pPr>
            <a:lvl4pPr marL="1600200" indent="-228600" eaLnBrk="0" hangingPunct="0">
              <a:defRPr>
                <a:solidFill>
                  <a:sysClr val="windowText" lastClr="000000"/>
                </a:solidFill>
                <a:latin typeface="Arial" panose="020B0604020202090204" pitchFamily="34" charset="0"/>
                <a:ea typeface="宋体" panose="02010600030101010101" pitchFamily="2" charset="-122"/>
              </a:defRPr>
            </a:lvl4pPr>
            <a:lvl5pPr marL="2057400" indent="-228600" eaLnBrk="0" hangingPunct="0">
              <a:defRPr>
                <a:solidFill>
                  <a:sysClr val="windowText" lastClr="000000"/>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ysClr val="windowText" lastClr="000000"/>
                </a:solidFill>
                <a:latin typeface="Arial" panose="020B060402020209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2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Segoe UI" panose="020B0502040204020203" charset="0"/>
              </a:rPr>
              <a:t>Edge inspection</a:t>
            </a:r>
          </a:p>
        </p:txBody>
      </p:sp>
      <p:sp>
        <p:nvSpPr>
          <p:cNvPr id="58" name="TextBox 47"/>
          <p:cNvSpPr txBox="1"/>
          <p:nvPr/>
        </p:nvSpPr>
        <p:spPr>
          <a:xfrm>
            <a:off x="5000625" y="1814830"/>
            <a:ext cx="3164840" cy="39878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Segoe UI" panose="020B0502040204020203" charset="0"/>
              </a:rPr>
              <a:t>YE tools classification</a:t>
            </a:r>
          </a:p>
        </p:txBody>
      </p:sp>
      <p:sp>
        <p:nvSpPr>
          <p:cNvPr id="7168" name="文本框 7167"/>
          <p:cNvSpPr txBox="1"/>
          <p:nvPr/>
        </p:nvSpPr>
        <p:spPr>
          <a:xfrm>
            <a:off x="988112" y="1024380"/>
            <a:ext cx="10484485" cy="49962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2000" dirty="0">
                <a:latin typeface="微软雅黑" panose="020B0503020204020204" charset="-122"/>
                <a:ea typeface="微软雅黑" panose="020B0503020204020204" charset="-122"/>
              </a:rPr>
              <a:t>YE</a:t>
            </a:r>
            <a:r>
              <a:rPr lang="zh-CN" altLang="en-US" sz="2000" dirty="0">
                <a:latin typeface="微软雅黑" panose="020B0503020204020204" charset="-122"/>
                <a:ea typeface="微软雅黑" panose="020B0503020204020204" charset="-122"/>
              </a:rPr>
              <a:t>主要分为 </a:t>
            </a:r>
            <a:r>
              <a:rPr lang="en-US" altLang="zh-CN" sz="2000" dirty="0">
                <a:latin typeface="微软雅黑" panose="020B0503020204020204" charset="-122"/>
                <a:ea typeface="微软雅黑" panose="020B0503020204020204" charset="-122"/>
              </a:rPr>
              <a:t>3 </a:t>
            </a:r>
            <a:r>
              <a:rPr lang="zh-CN" altLang="en-US" sz="2000" dirty="0">
                <a:latin typeface="微软雅黑" panose="020B0503020204020204" charset="-122"/>
                <a:ea typeface="微软雅黑" panose="020B0503020204020204" charset="-122"/>
              </a:rPr>
              <a:t>大类</a:t>
            </a:r>
            <a:r>
              <a:rPr lang="zh-CN" altLang="en-US" sz="2000" dirty="0">
                <a:latin typeface="微软雅黑" panose="020B0503020204020204" charset="-122"/>
                <a:ea typeface="微软雅黑" panose="020B0503020204020204" charset="-122"/>
                <a:cs typeface="微软雅黑" panose="020B0503020204020204" charset="-122"/>
              </a:rPr>
              <a:t>，分为缺陷扫描、缺陷</a:t>
            </a:r>
            <a:r>
              <a:rPr lang="en-US" altLang="zh-CN" sz="2000" dirty="0">
                <a:latin typeface="微软雅黑" panose="020B0503020204020204" charset="-122"/>
                <a:ea typeface="微软雅黑" panose="020B0503020204020204" charset="-122"/>
                <a:cs typeface="微软雅黑" panose="020B0503020204020204" charset="-122"/>
              </a:rPr>
              <a:t>Review</a:t>
            </a:r>
            <a:r>
              <a:rPr lang="zh-CN" altLang="en-US" sz="2000" dirty="0">
                <a:latin typeface="微软雅黑" panose="020B0503020204020204" charset="-122"/>
                <a:ea typeface="微软雅黑" panose="020B0503020204020204" charset="-122"/>
                <a:cs typeface="微软雅黑" panose="020B0503020204020204" charset="-122"/>
              </a:rPr>
              <a:t>和</a:t>
            </a:r>
            <a:r>
              <a:rPr lang="en-US" altLang="zh-CN" sz="2000" dirty="0">
                <a:latin typeface="微软雅黑" panose="020B0503020204020204" charset="-122"/>
                <a:ea typeface="微软雅黑" panose="020B0503020204020204" charset="-122"/>
                <a:cs typeface="微软雅黑" panose="020B0503020204020204" charset="-122"/>
              </a:rPr>
              <a:t>FIB</a:t>
            </a:r>
            <a:r>
              <a:rPr lang="zh-CN" altLang="en-US" sz="2000" dirty="0">
                <a:latin typeface="微软雅黑" panose="020B0503020204020204" charset="-122"/>
                <a:ea typeface="微软雅黑" panose="020B0503020204020204" charset="-122"/>
                <a:cs typeface="微软雅黑" panose="020B0503020204020204" charset="-122"/>
              </a:rPr>
              <a:t>分析机型</a:t>
            </a:r>
            <a:endParaRPr lang="en-US" altLang="zh-CN" sz="2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明场缺陷扫描机台（</a:t>
            </a:r>
            <a:r>
              <a:rPr lang="en-US" altLang="zh-CN"/>
              <a:t>Bright field, BBP</a:t>
            </a:r>
            <a:r>
              <a:rPr lang="zh-CN" altLang="en-US"/>
              <a:t>）</a:t>
            </a:r>
          </a:p>
        </p:txBody>
      </p:sp>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12</a:t>
            </a:fld>
            <a:endParaRPr lang="zh-CN" altLang="en-US" dirty="0">
              <a:solidFill>
                <a:prstClr val="white"/>
              </a:solidFill>
            </a:endParaRPr>
          </a:p>
        </p:txBody>
      </p:sp>
      <p:sp>
        <p:nvSpPr>
          <p:cNvPr id="5" name="文本框 4"/>
          <p:cNvSpPr txBox="1"/>
          <p:nvPr/>
        </p:nvSpPr>
        <p:spPr>
          <a:xfrm>
            <a:off x="937577" y="1004422"/>
            <a:ext cx="10485120" cy="1014730"/>
          </a:xfrm>
          <a:prstGeom prst="rect">
            <a:avLst/>
          </a:prstGeom>
          <a:noFill/>
        </p:spPr>
        <p:txBody>
          <a:bodyPr wrap="square" rtlCol="0" anchor="t">
            <a:spAutoFit/>
          </a:bodyPr>
          <a:lstStyle/>
          <a:p>
            <a:pPr marL="285750" lvl="0" indent="-285750" algn="l">
              <a:lnSpc>
                <a:spcPct val="150000"/>
              </a:lnSpc>
              <a:buClrTx/>
              <a:buSzTx/>
              <a:buFont typeface="Wingdings" panose="05000000000000000000" pitchFamily="2" charset="2"/>
              <a:buChar char="Ø"/>
            </a:pPr>
            <a:r>
              <a:rPr lang="zh-CN" altLang="en-US" sz="2000" dirty="0">
                <a:latin typeface="微软雅黑" panose="020B0503020204020204" charset="-122"/>
                <a:ea typeface="微软雅黑" panose="020B0503020204020204" charset="-122"/>
                <a:cs typeface="微软雅黑" panose="020B0503020204020204" charset="-122"/>
                <a:sym typeface="+mn-ea"/>
              </a:rPr>
              <a:t>明场缺陷检测是目前业内各大晶圆厂缺陷检测中最主流最重要的检测手法，用于发现晶圆上的各类缺陷，能够覆盖全流程制程环节的缺陷检测需求。</a:t>
            </a:r>
          </a:p>
        </p:txBody>
      </p:sp>
      <p:pic>
        <p:nvPicPr>
          <p:cNvPr id="6" name="图片 5"/>
          <p:cNvPicPr>
            <a:picLocks noChangeAspect="1"/>
          </p:cNvPicPr>
          <p:nvPr/>
        </p:nvPicPr>
        <p:blipFill>
          <a:blip r:embed="rId2"/>
          <a:srcRect b="4606"/>
          <a:stretch>
            <a:fillRect/>
          </a:stretch>
        </p:blipFill>
        <p:spPr>
          <a:xfrm>
            <a:off x="1593215" y="2012950"/>
            <a:ext cx="9173845" cy="4248150"/>
          </a:xfrm>
          <a:prstGeom prst="rect">
            <a:avLst/>
          </a:prstGeom>
          <a:solidFill>
            <a:schemeClr val="bg1"/>
          </a:solidFill>
        </p:spPr>
      </p:pic>
      <p:pic>
        <p:nvPicPr>
          <p:cNvPr id="66" name="图片 1"/>
          <p:cNvPicPr>
            <a:picLocks noChangeAspect="1"/>
          </p:cNvPicPr>
          <p:nvPr/>
        </p:nvPicPr>
        <p:blipFill>
          <a:blip r:embed="rId3"/>
          <a:stretch>
            <a:fillRect/>
          </a:stretch>
        </p:blipFill>
        <p:spPr>
          <a:xfrm>
            <a:off x="1710690" y="2000250"/>
            <a:ext cx="3625850" cy="2722245"/>
          </a:xfrm>
          <a:prstGeom prst="rect">
            <a:avLst/>
          </a:prstGeom>
          <a:noFill/>
          <a:ln w="9525">
            <a:noFill/>
          </a:ln>
        </p:spPr>
      </p:pic>
      <p:sp>
        <p:nvSpPr>
          <p:cNvPr id="8" name="文本框 7"/>
          <p:cNvSpPr txBox="1"/>
          <p:nvPr/>
        </p:nvSpPr>
        <p:spPr>
          <a:xfrm>
            <a:off x="3719830" y="6199505"/>
            <a:ext cx="4196715" cy="368300"/>
          </a:xfrm>
          <a:prstGeom prst="rect">
            <a:avLst/>
          </a:prstGeom>
          <a:noFill/>
        </p:spPr>
        <p:txBody>
          <a:bodyPr wrap="square" rtlCol="0">
            <a:spAutoFit/>
          </a:bodyPr>
          <a:lstStyle/>
          <a:p>
            <a:pPr algn="ctr"/>
            <a:r>
              <a:rPr lang="en-US" altLang="zh-CN" b="1">
                <a:latin typeface="微软雅黑" panose="020B0503020204020204" charset="-122"/>
                <a:ea typeface="微软雅黑" panose="020B0503020204020204" charset="-122"/>
                <a:cs typeface="微软雅黑" panose="020B0503020204020204" charset="-122"/>
              </a:rPr>
              <a:t>KLA2935</a:t>
            </a:r>
            <a:r>
              <a:rPr lang="zh-CN" altLang="en-US" b="1">
                <a:latin typeface="微软雅黑" panose="020B0503020204020204" charset="-122"/>
                <a:ea typeface="微软雅黑" panose="020B0503020204020204" charset="-122"/>
                <a:cs typeface="微软雅黑" panose="020B0503020204020204" charset="-122"/>
              </a:rPr>
              <a:t>外观图及基本原理构造</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13</a:t>
            </a:fld>
            <a:endParaRPr lang="zh-CN" altLang="en-US" dirty="0">
              <a:solidFill>
                <a:prstClr val="white"/>
              </a:solidFill>
            </a:endParaRPr>
          </a:p>
        </p:txBody>
      </p:sp>
      <p:pic>
        <p:nvPicPr>
          <p:cNvPr id="24579" name="Picture 2"/>
          <p:cNvPicPr>
            <a:picLocks noChangeAspect="1" noChangeArrowheads="1"/>
          </p:cNvPicPr>
          <p:nvPr/>
        </p:nvPicPr>
        <p:blipFill>
          <a:blip r:embed="rId2">
            <a:extLst>
              <a:ext uri="{28A0092B-C50C-407E-A947-70E740481C1C}">
                <a14:useLocalDpi xmlns:a14="http://schemas.microsoft.com/office/drawing/2010/main" val="0"/>
              </a:ext>
            </a:extLst>
          </a:blip>
          <a:srcRect r="1257"/>
          <a:stretch>
            <a:fillRect/>
          </a:stretch>
        </p:blipFill>
        <p:spPr bwMode="auto">
          <a:xfrm>
            <a:off x="812800" y="1579245"/>
            <a:ext cx="8666480" cy="2378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1" name="TextBox 1"/>
          <p:cNvSpPr txBox="1">
            <a:spLocks noChangeArrowheads="1"/>
          </p:cNvSpPr>
          <p:nvPr/>
        </p:nvSpPr>
        <p:spPr bwMode="auto">
          <a:xfrm>
            <a:off x="639175" y="1037590"/>
            <a:ext cx="93935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eaLnBrk="1" hangingPunct="1">
              <a:buFont typeface="Wingdings" panose="05000000000000000000" pitchFamily="2" charset="2"/>
              <a:buChar char="Ø"/>
            </a:pPr>
            <a:r>
              <a:rPr lang="zh-CN" altLang="en-US" sz="2000" dirty="0">
                <a:latin typeface="微软雅黑" panose="020B0503020204020204" charset="-122"/>
                <a:ea typeface="微软雅黑" panose="020B0503020204020204" charset="-122"/>
              </a:rPr>
              <a:t>明场机台应用紫外波或深紫外波段照射晶圆，通过接收反射光成像进行检测。</a:t>
            </a:r>
            <a:endParaRPr lang="en-US" altLang="zh-CN" sz="2000" dirty="0">
              <a:latin typeface="微软雅黑" panose="020B0503020204020204" charset="-122"/>
              <a:ea typeface="微软雅黑" panose="020B0503020204020204" charset="-122"/>
            </a:endParaRPr>
          </a:p>
        </p:txBody>
      </p:sp>
      <p:cxnSp>
        <p:nvCxnSpPr>
          <p:cNvPr id="24582" name="直接连接符 6"/>
          <p:cNvCxnSpPr>
            <a:cxnSpLocks noChangeShapeType="1"/>
          </p:cNvCxnSpPr>
          <p:nvPr/>
        </p:nvCxnSpPr>
        <p:spPr bwMode="auto">
          <a:xfrm>
            <a:off x="3383915" y="3033395"/>
            <a:ext cx="0" cy="422910"/>
          </a:xfrm>
          <a:prstGeom prst="line">
            <a:avLst/>
          </a:prstGeom>
          <a:noFill/>
          <a:ln w="19050" algn="ctr">
            <a:solidFill>
              <a:srgbClr val="FF0000"/>
            </a:solidFill>
            <a:prstDash val="dash"/>
            <a:round/>
          </a:ln>
          <a:extLst>
            <a:ext uri="{909E8E84-426E-40DD-AFC4-6F175D3DCCD1}">
              <a14:hiddenFill xmlns:a14="http://schemas.microsoft.com/office/drawing/2010/main">
                <a:noFill/>
              </a14:hiddenFill>
            </a:ext>
          </a:extLst>
        </p:spPr>
      </p:cxnSp>
      <p:cxnSp>
        <p:nvCxnSpPr>
          <p:cNvPr id="24584" name="直接连接符 9"/>
          <p:cNvCxnSpPr>
            <a:cxnSpLocks noChangeShapeType="1"/>
          </p:cNvCxnSpPr>
          <p:nvPr/>
        </p:nvCxnSpPr>
        <p:spPr bwMode="auto">
          <a:xfrm flipH="1">
            <a:off x="1726248" y="3456305"/>
            <a:ext cx="1657350" cy="900113"/>
          </a:xfrm>
          <a:prstGeom prst="line">
            <a:avLst/>
          </a:prstGeom>
          <a:noFill/>
          <a:ln w="19050" algn="ctr">
            <a:solidFill>
              <a:srgbClr val="FF0000"/>
            </a:solidFill>
            <a:prstDash val="dash"/>
            <a:round/>
            <a:tailEnd type="arrow" w="med" len="med"/>
          </a:ln>
          <a:extLst>
            <a:ext uri="{909E8E84-426E-40DD-AFC4-6F175D3DCCD1}">
              <a14:hiddenFill xmlns:a14="http://schemas.microsoft.com/office/drawing/2010/main">
                <a:noFill/>
              </a14:hiddenFill>
            </a:ext>
          </a:extLst>
        </p:spPr>
      </p:cxnSp>
      <p:cxnSp>
        <p:nvCxnSpPr>
          <p:cNvPr id="24585" name="直接连接符 13"/>
          <p:cNvCxnSpPr>
            <a:cxnSpLocks noChangeShapeType="1"/>
          </p:cNvCxnSpPr>
          <p:nvPr/>
        </p:nvCxnSpPr>
        <p:spPr bwMode="auto">
          <a:xfrm>
            <a:off x="3997008" y="3456305"/>
            <a:ext cx="4635500" cy="900113"/>
          </a:xfrm>
          <a:prstGeom prst="line">
            <a:avLst/>
          </a:prstGeom>
          <a:noFill/>
          <a:ln w="19050" algn="ctr">
            <a:solidFill>
              <a:srgbClr val="FF0000"/>
            </a:solidFill>
            <a:prstDash val="dash"/>
            <a:round/>
            <a:tailEnd type="arrow" w="med" len="med"/>
          </a:ln>
          <a:extLst>
            <a:ext uri="{909E8E84-426E-40DD-AFC4-6F175D3DCCD1}">
              <a14:hiddenFill xmlns:a14="http://schemas.microsoft.com/office/drawing/2010/main">
                <a:noFill/>
              </a14:hiddenFill>
            </a:ext>
          </a:extLst>
        </p:spPr>
      </p:cxnSp>
      <p:pic>
        <p:nvPicPr>
          <p:cNvPr id="24589"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9153" y="1392868"/>
            <a:ext cx="4073525" cy="171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nvPicPr>
        <p:blipFill>
          <a:blip r:embed="rId4"/>
          <a:stretch>
            <a:fillRect/>
          </a:stretch>
        </p:blipFill>
        <p:spPr>
          <a:xfrm>
            <a:off x="805815" y="3955415"/>
            <a:ext cx="8686800" cy="2598420"/>
          </a:xfrm>
          <a:prstGeom prst="rect">
            <a:avLst/>
          </a:prstGeom>
        </p:spPr>
      </p:pic>
      <p:sp>
        <p:nvSpPr>
          <p:cNvPr id="6" name="矩形 5"/>
          <p:cNvSpPr/>
          <p:nvPr/>
        </p:nvSpPr>
        <p:spPr>
          <a:xfrm>
            <a:off x="1632585" y="3884930"/>
            <a:ext cx="1545590" cy="953135"/>
          </a:xfrm>
          <a:prstGeom prst="rect">
            <a:avLst/>
          </a:prstGeom>
        </p:spPr>
        <p:txBody>
          <a:bodyPr wrap="square">
            <a:spAutoFit/>
          </a:bodyPr>
          <a:lstStyle/>
          <a:p>
            <a:r>
              <a:rPr lang="en-US" altLang="zh-CN" sz="1400" dirty="0">
                <a:solidFill>
                  <a:srgbClr val="000000"/>
                </a:solidFill>
                <a:latin typeface="Segoe UI" panose="020B0502040204020203" charset="0"/>
                <a:ea typeface="微软雅黑" panose="020B0503020204020204" charset="-122"/>
                <a:cs typeface="Segoe UI" panose="020B0502040204020203" charset="0"/>
              </a:rPr>
              <a:t>KLA2935</a:t>
            </a:r>
          </a:p>
          <a:p>
            <a:r>
              <a:rPr lang="en-US" altLang="zh-CN" sz="1400" dirty="0">
                <a:solidFill>
                  <a:srgbClr val="000000"/>
                </a:solidFill>
                <a:latin typeface="Segoe UI" panose="020B0502040204020203" charset="0"/>
                <a:ea typeface="微软雅黑" panose="020B0503020204020204" charset="-122"/>
                <a:cs typeface="Segoe UI" panose="020B0502040204020203" charset="0"/>
              </a:rPr>
              <a:t>SPECTRAL</a:t>
            </a:r>
          </a:p>
          <a:p>
            <a:r>
              <a:rPr lang="en-US" altLang="zh-CN" sz="1400" dirty="0">
                <a:solidFill>
                  <a:srgbClr val="000000"/>
                </a:solidFill>
                <a:latin typeface="Segoe UI" panose="020B0502040204020203" charset="0"/>
                <a:ea typeface="微软雅黑" panose="020B0503020204020204" charset="-122"/>
                <a:cs typeface="Segoe UI" panose="020B0502040204020203" charset="0"/>
              </a:rPr>
              <a:t>XDB</a:t>
            </a:r>
          </a:p>
          <a:p>
            <a:r>
              <a:rPr lang="en-US" altLang="zh-CN" sz="1400" dirty="0">
                <a:solidFill>
                  <a:srgbClr val="000000"/>
                </a:solidFill>
                <a:latin typeface="Segoe UI" panose="020B0502040204020203" charset="0"/>
                <a:ea typeface="微软雅黑" panose="020B0503020204020204" charset="-122"/>
                <a:cs typeface="Segoe UI" panose="020B0502040204020203" charset="0"/>
              </a:rPr>
              <a:t>NMB</a:t>
            </a:r>
          </a:p>
        </p:txBody>
      </p:sp>
      <p:sp>
        <p:nvSpPr>
          <p:cNvPr id="7" name="标题 6"/>
          <p:cNvSpPr>
            <a:spLocks noGrp="1"/>
          </p:cNvSpPr>
          <p:nvPr>
            <p:ph type="title"/>
          </p:nvPr>
        </p:nvSpPr>
        <p:spPr/>
        <p:txBody>
          <a:bodyPr/>
          <a:lstStyle/>
          <a:p>
            <a:r>
              <a:rPr lang="zh-CN" altLang="en-US"/>
              <a:t>明场缺陷扫描机台（</a:t>
            </a:r>
            <a:r>
              <a:rPr lang="en-US" altLang="zh-CN"/>
              <a:t>Bright field, BBP</a:t>
            </a:r>
            <a:r>
              <a:rPr lang="zh-CN" altLang="en-US"/>
              <a:t>）</a:t>
            </a:r>
          </a:p>
        </p:txBody>
      </p:sp>
      <p:cxnSp>
        <p:nvCxnSpPr>
          <p:cNvPr id="8" name="直接连接符 6"/>
          <p:cNvCxnSpPr>
            <a:cxnSpLocks noChangeShapeType="1"/>
          </p:cNvCxnSpPr>
          <p:nvPr/>
        </p:nvCxnSpPr>
        <p:spPr bwMode="auto">
          <a:xfrm>
            <a:off x="3997325" y="3033395"/>
            <a:ext cx="0" cy="422910"/>
          </a:xfrm>
          <a:prstGeom prst="line">
            <a:avLst/>
          </a:prstGeom>
          <a:noFill/>
          <a:ln w="19050" algn="ctr">
            <a:solidFill>
              <a:srgbClr val="FF0000"/>
            </a:solidFill>
            <a:prstDash val="dash"/>
            <a:round/>
          </a:ln>
          <a:extLst>
            <a:ext uri="{909E8E84-426E-40DD-AFC4-6F175D3DCCD1}">
              <a14:hiddenFill xmlns:a14="http://schemas.microsoft.com/office/drawing/2010/main">
                <a:noFill/>
              </a14:hiddenFill>
            </a:ext>
          </a:extLst>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14</a:t>
            </a:fld>
            <a:endParaRPr lang="zh-CN" altLang="en-US" dirty="0">
              <a:solidFill>
                <a:prstClr val="white"/>
              </a:solidFill>
            </a:endParaRPr>
          </a:p>
        </p:txBody>
      </p:sp>
      <p:pic>
        <p:nvPicPr>
          <p:cNvPr id="5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696" r="68495" b="31219"/>
          <a:stretch>
            <a:fillRect/>
          </a:stretch>
        </p:blipFill>
        <p:spPr bwMode="auto">
          <a:xfrm>
            <a:off x="875665" y="3756025"/>
            <a:ext cx="2506706" cy="216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右箭头 18"/>
          <p:cNvSpPr/>
          <p:nvPr/>
        </p:nvSpPr>
        <p:spPr>
          <a:xfrm>
            <a:off x="3411855" y="2179955"/>
            <a:ext cx="1982470" cy="168275"/>
          </a:xfrm>
          <a:prstGeom prst="rightArrow">
            <a:avLst/>
          </a:prstGeom>
          <a:ln w="15875"/>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3" name="Text Box 14"/>
          <p:cNvSpPr txBox="1">
            <a:spLocks noChangeArrowheads="1"/>
          </p:cNvSpPr>
          <p:nvPr/>
        </p:nvSpPr>
        <p:spPr bwMode="auto">
          <a:xfrm>
            <a:off x="2155490" y="2053069"/>
            <a:ext cx="1140696" cy="39878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wrap="square">
            <a:spAutoFit/>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algn="ctr">
              <a:defRPr/>
            </a:pPr>
            <a:r>
              <a:rPr lang="zh-CN" altLang="en-US" sz="2000" dirty="0">
                <a:solidFill>
                  <a:srgbClr val="FFC000"/>
                </a:solidFill>
                <a:latin typeface="微软雅黑" panose="020B0503020204020204" charset="-122"/>
                <a:ea typeface="微软雅黑" panose="020B0503020204020204" charset="-122"/>
              </a:rPr>
              <a:t>光信号</a:t>
            </a:r>
          </a:p>
        </p:txBody>
      </p:sp>
      <p:sp>
        <p:nvSpPr>
          <p:cNvPr id="34" name="Text Box 14"/>
          <p:cNvSpPr txBox="1">
            <a:spLocks noChangeArrowheads="1"/>
          </p:cNvSpPr>
          <p:nvPr/>
        </p:nvSpPr>
        <p:spPr bwMode="auto">
          <a:xfrm>
            <a:off x="5467739" y="2030101"/>
            <a:ext cx="1140696" cy="39878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wrap="square">
            <a:spAutoFit/>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algn="ctr">
              <a:defRPr/>
            </a:pPr>
            <a:r>
              <a:rPr lang="zh-CN" altLang="en-US" sz="2000" dirty="0">
                <a:solidFill>
                  <a:srgbClr val="FFC000"/>
                </a:solidFill>
                <a:latin typeface="微软雅黑" panose="020B0503020204020204" charset="-122"/>
                <a:ea typeface="微软雅黑" panose="020B0503020204020204" charset="-122"/>
              </a:rPr>
              <a:t>电信号</a:t>
            </a:r>
          </a:p>
        </p:txBody>
      </p:sp>
      <p:sp>
        <p:nvSpPr>
          <p:cNvPr id="35" name="Text Box 14"/>
          <p:cNvSpPr txBox="1">
            <a:spLocks noChangeArrowheads="1"/>
          </p:cNvSpPr>
          <p:nvPr/>
        </p:nvSpPr>
        <p:spPr bwMode="auto">
          <a:xfrm>
            <a:off x="8732261" y="2030101"/>
            <a:ext cx="1400637" cy="39878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wrap="square">
            <a:spAutoFit/>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algn="ctr">
              <a:defRPr/>
            </a:pPr>
            <a:r>
              <a:rPr lang="zh-CN" altLang="en-US" sz="2000" dirty="0">
                <a:solidFill>
                  <a:srgbClr val="FFC000"/>
                </a:solidFill>
                <a:latin typeface="微软雅黑" panose="020B0503020204020204" charset="-122"/>
                <a:ea typeface="微软雅黑" panose="020B0503020204020204" charset="-122"/>
              </a:rPr>
              <a:t>数字信号</a:t>
            </a:r>
          </a:p>
        </p:txBody>
      </p:sp>
      <p:sp>
        <p:nvSpPr>
          <p:cNvPr id="37" name="Text Box 14"/>
          <p:cNvSpPr txBox="1">
            <a:spLocks noChangeArrowheads="1"/>
          </p:cNvSpPr>
          <p:nvPr/>
        </p:nvSpPr>
        <p:spPr bwMode="auto">
          <a:xfrm>
            <a:off x="1279962" y="3036175"/>
            <a:ext cx="768130" cy="398780"/>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algn="ctr">
              <a:defRPr/>
            </a:pPr>
            <a:r>
              <a:rPr lang="zh-CN" altLang="en-US" sz="2000" dirty="0">
                <a:solidFill>
                  <a:schemeClr val="tx1"/>
                </a:solidFill>
                <a:latin typeface="微软雅黑" panose="020B0503020204020204" charset="-122"/>
                <a:ea typeface="微软雅黑" panose="020B0503020204020204" charset="-122"/>
              </a:rPr>
              <a:t>光源</a:t>
            </a:r>
          </a:p>
        </p:txBody>
      </p:sp>
      <p:sp>
        <p:nvSpPr>
          <p:cNvPr id="38" name="Text Box 14"/>
          <p:cNvSpPr txBox="1">
            <a:spLocks noChangeArrowheads="1"/>
          </p:cNvSpPr>
          <p:nvPr/>
        </p:nvSpPr>
        <p:spPr bwMode="auto">
          <a:xfrm>
            <a:off x="2528056" y="3036925"/>
            <a:ext cx="768130" cy="398780"/>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defPPr>
              <a:defRPr lang="zh-CN"/>
            </a:defPPr>
            <a:lvl1pPr algn="ctr" eaLnBrk="0" hangingPunct="0">
              <a:defRPr sz="2000" b="1">
                <a:solidFill>
                  <a:srgbClr val="FFC000"/>
                </a:solidFill>
                <a:latin typeface="+mj-lt"/>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r>
              <a:rPr lang="zh-CN" altLang="en-US" b="0" dirty="0">
                <a:solidFill>
                  <a:schemeClr val="tx1"/>
                </a:solidFill>
                <a:latin typeface="微软雅黑" panose="020B0503020204020204" charset="-122"/>
                <a:ea typeface="微软雅黑" panose="020B0503020204020204" charset="-122"/>
              </a:rPr>
              <a:t>晶圆</a:t>
            </a:r>
          </a:p>
        </p:txBody>
      </p:sp>
      <p:sp>
        <p:nvSpPr>
          <p:cNvPr id="39" name="Text Box 14"/>
          <p:cNvSpPr txBox="1">
            <a:spLocks noChangeArrowheads="1"/>
          </p:cNvSpPr>
          <p:nvPr/>
        </p:nvSpPr>
        <p:spPr bwMode="auto">
          <a:xfrm>
            <a:off x="3752192" y="3038425"/>
            <a:ext cx="768130" cy="398780"/>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defPPr>
              <a:defRPr lang="zh-CN"/>
            </a:defPPr>
            <a:lvl1pPr algn="ctr" eaLnBrk="0" hangingPunct="0">
              <a:defRPr sz="2000" b="1">
                <a:solidFill>
                  <a:srgbClr val="FFC000"/>
                </a:solidFill>
                <a:latin typeface="+mj-lt"/>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r>
              <a:rPr lang="zh-CN" altLang="en-US" b="0" dirty="0">
                <a:solidFill>
                  <a:schemeClr val="tx1"/>
                </a:solidFill>
                <a:latin typeface="微软雅黑" panose="020B0503020204020204" charset="-122"/>
                <a:ea typeface="微软雅黑" panose="020B0503020204020204" charset="-122"/>
              </a:rPr>
              <a:t>缺陷</a:t>
            </a:r>
          </a:p>
        </p:txBody>
      </p:sp>
      <p:sp>
        <p:nvSpPr>
          <p:cNvPr id="40" name="Text Box 14"/>
          <p:cNvSpPr txBox="1">
            <a:spLocks noChangeArrowheads="1"/>
          </p:cNvSpPr>
          <p:nvPr/>
        </p:nvSpPr>
        <p:spPr bwMode="auto">
          <a:xfrm>
            <a:off x="7176626" y="3036175"/>
            <a:ext cx="1804144" cy="39878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wrap="square">
            <a:spAutoFit/>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algn="ctr">
              <a:defRPr/>
            </a:pPr>
            <a:r>
              <a:rPr lang="zh-CN" altLang="en-US" sz="2000" dirty="0">
                <a:solidFill>
                  <a:srgbClr val="FFC000"/>
                </a:solidFill>
                <a:latin typeface="微软雅黑" panose="020B0503020204020204" charset="-122"/>
                <a:ea typeface="微软雅黑" panose="020B0503020204020204" charset="-122"/>
              </a:rPr>
              <a:t>数据处理系统</a:t>
            </a:r>
          </a:p>
        </p:txBody>
      </p:sp>
      <p:sp>
        <p:nvSpPr>
          <p:cNvPr id="41" name="右箭头 40"/>
          <p:cNvSpPr/>
          <p:nvPr/>
        </p:nvSpPr>
        <p:spPr>
          <a:xfrm>
            <a:off x="4592320" y="3136265"/>
            <a:ext cx="2460625" cy="160655"/>
          </a:xfrm>
          <a:prstGeom prst="rightArrow">
            <a:avLst/>
          </a:prstGeom>
          <a:ln w="15875"/>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2" name="右箭头 41"/>
          <p:cNvSpPr/>
          <p:nvPr/>
        </p:nvSpPr>
        <p:spPr>
          <a:xfrm>
            <a:off x="2144058" y="3141652"/>
            <a:ext cx="303606" cy="189155"/>
          </a:xfrm>
          <a:prstGeom prst="rightArrow">
            <a:avLst/>
          </a:prstGeom>
          <a:ln w="15875"/>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43" name="右箭头 42"/>
          <p:cNvSpPr/>
          <p:nvPr/>
        </p:nvSpPr>
        <p:spPr>
          <a:xfrm>
            <a:off x="3381496" y="3141651"/>
            <a:ext cx="303606" cy="189155"/>
          </a:xfrm>
          <a:prstGeom prst="rightArrow">
            <a:avLst/>
          </a:prstGeom>
          <a:ln w="15875"/>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27" name="矩形 26"/>
          <p:cNvSpPr/>
          <p:nvPr/>
        </p:nvSpPr>
        <p:spPr>
          <a:xfrm>
            <a:off x="1075690" y="1934210"/>
            <a:ext cx="4830445" cy="1656080"/>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5" name="矩形 44"/>
          <p:cNvSpPr/>
          <p:nvPr/>
        </p:nvSpPr>
        <p:spPr>
          <a:xfrm>
            <a:off x="6209665" y="1926590"/>
            <a:ext cx="4211320" cy="1656080"/>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6" name="TextBox 35"/>
          <p:cNvSpPr txBox="1"/>
          <p:nvPr/>
        </p:nvSpPr>
        <p:spPr>
          <a:xfrm>
            <a:off x="7340709" y="2348002"/>
            <a:ext cx="792480" cy="275590"/>
          </a:xfrm>
          <a:prstGeom prst="rect">
            <a:avLst/>
          </a:prstGeom>
          <a:noFill/>
        </p:spPr>
        <p:txBody>
          <a:bodyPr wrap="none" rtlCol="0">
            <a:spAutoFit/>
          </a:bodyPr>
          <a:lstStyle/>
          <a:p>
            <a:r>
              <a:rPr lang="zh-CN" altLang="en-US" sz="1200" b="1" dirty="0">
                <a:latin typeface="微软雅黑" panose="020B0503020204020204" charset="-122"/>
                <a:ea typeface="微软雅黑" panose="020B0503020204020204" charset="-122"/>
              </a:rPr>
              <a:t>数模转换</a:t>
            </a:r>
          </a:p>
        </p:txBody>
      </p:sp>
      <p:sp>
        <p:nvSpPr>
          <p:cNvPr id="57" name="TextBox 56"/>
          <p:cNvSpPr txBox="1"/>
          <p:nvPr/>
        </p:nvSpPr>
        <p:spPr>
          <a:xfrm>
            <a:off x="1694508" y="5860018"/>
            <a:ext cx="902811" cy="307777"/>
          </a:xfrm>
          <a:prstGeom prst="rect">
            <a:avLst/>
          </a:prstGeom>
          <a:noFill/>
        </p:spPr>
        <p:txBody>
          <a:bodyPr wrap="none" rtlCol="0">
            <a:spAutoFit/>
          </a:bodyPr>
          <a:lstStyle/>
          <a:p>
            <a:r>
              <a:rPr lang="zh-CN" altLang="en-US" sz="1400" b="1" dirty="0">
                <a:latin typeface="微软雅黑" panose="020B0503020204020204" charset="-122"/>
                <a:ea typeface="微软雅黑" panose="020B0503020204020204" charset="-122"/>
              </a:rPr>
              <a:t>光学照片</a:t>
            </a:r>
          </a:p>
        </p:txBody>
      </p:sp>
      <p:sp>
        <p:nvSpPr>
          <p:cNvPr id="58" name="TextBox 57"/>
          <p:cNvSpPr txBox="1"/>
          <p:nvPr/>
        </p:nvSpPr>
        <p:spPr>
          <a:xfrm>
            <a:off x="3854277" y="5860018"/>
            <a:ext cx="1980029" cy="307777"/>
          </a:xfrm>
          <a:prstGeom prst="rect">
            <a:avLst/>
          </a:prstGeom>
          <a:noFill/>
        </p:spPr>
        <p:txBody>
          <a:bodyPr wrap="none" rtlCol="0">
            <a:spAutoFit/>
          </a:bodyPr>
          <a:lstStyle/>
          <a:p>
            <a:r>
              <a:rPr lang="zh-CN" altLang="en-US" sz="1400" b="1" dirty="0">
                <a:latin typeface="微软雅黑" panose="020B0503020204020204" charset="-122"/>
                <a:ea typeface="微软雅黑" panose="020B0503020204020204" charset="-122"/>
              </a:rPr>
              <a:t>数模转换后的像素网格</a:t>
            </a:r>
          </a:p>
        </p:txBody>
      </p:sp>
      <p:sp>
        <p:nvSpPr>
          <p:cNvPr id="59" name="矩形 58"/>
          <p:cNvSpPr/>
          <p:nvPr/>
        </p:nvSpPr>
        <p:spPr>
          <a:xfrm>
            <a:off x="6591578" y="5860018"/>
            <a:ext cx="1800493" cy="307777"/>
          </a:xfrm>
          <a:prstGeom prst="rect">
            <a:avLst/>
          </a:prstGeom>
        </p:spPr>
        <p:txBody>
          <a:bodyPr wrap="none">
            <a:spAutoFit/>
          </a:bodyPr>
          <a:lstStyle/>
          <a:p>
            <a:r>
              <a:rPr lang="zh-CN" altLang="en-US" sz="1400" b="1" dirty="0">
                <a:latin typeface="微软雅黑" panose="020B0503020204020204" charset="-122"/>
                <a:ea typeface="微软雅黑" panose="020B0503020204020204" charset="-122"/>
              </a:rPr>
              <a:t>数模转换后灰度图像</a:t>
            </a:r>
          </a:p>
        </p:txBody>
      </p:sp>
      <p:sp>
        <p:nvSpPr>
          <p:cNvPr id="24" name="TextBox 23"/>
          <p:cNvSpPr txBox="1"/>
          <p:nvPr/>
        </p:nvSpPr>
        <p:spPr>
          <a:xfrm>
            <a:off x="4027701" y="2348002"/>
            <a:ext cx="792480" cy="275590"/>
          </a:xfrm>
          <a:prstGeom prst="rect">
            <a:avLst/>
          </a:prstGeom>
          <a:noFill/>
        </p:spPr>
        <p:txBody>
          <a:bodyPr wrap="none" rtlCol="0">
            <a:spAutoFit/>
          </a:bodyPr>
          <a:lstStyle/>
          <a:p>
            <a:r>
              <a:rPr lang="zh-CN" altLang="en-US" sz="1200" b="1" dirty="0">
                <a:latin typeface="微软雅黑" panose="020B0503020204020204" charset="-122"/>
                <a:ea typeface="微软雅黑" panose="020B0503020204020204" charset="-122"/>
              </a:rPr>
              <a:t>光电转换</a:t>
            </a:r>
          </a:p>
        </p:txBody>
      </p:sp>
      <p:sp>
        <p:nvSpPr>
          <p:cNvPr id="7" name="标题 6"/>
          <p:cNvSpPr>
            <a:spLocks noGrp="1"/>
          </p:cNvSpPr>
          <p:nvPr>
            <p:ph type="title"/>
          </p:nvPr>
        </p:nvSpPr>
        <p:spPr/>
        <p:txBody>
          <a:bodyPr/>
          <a:lstStyle/>
          <a:p>
            <a:r>
              <a:rPr lang="zh-CN" altLang="en-US"/>
              <a:t>明场工作原理</a:t>
            </a:r>
            <a:endParaRPr lang="en-US" altLang="zh-CN"/>
          </a:p>
        </p:txBody>
      </p:sp>
      <p:sp>
        <p:nvSpPr>
          <p:cNvPr id="6" name="右箭头 5"/>
          <p:cNvSpPr/>
          <p:nvPr/>
        </p:nvSpPr>
        <p:spPr>
          <a:xfrm>
            <a:off x="6692265" y="2168525"/>
            <a:ext cx="1982470" cy="168275"/>
          </a:xfrm>
          <a:prstGeom prst="rightArrow">
            <a:avLst/>
          </a:prstGeom>
          <a:ln w="15875"/>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521" t="1696" r="35231" b="31219"/>
          <a:stretch>
            <a:fillRect/>
          </a:stretch>
        </p:blipFill>
        <p:spPr bwMode="auto">
          <a:xfrm>
            <a:off x="3710940" y="3756025"/>
            <a:ext cx="2327275" cy="216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8839" t="1696" b="31219"/>
          <a:stretch>
            <a:fillRect/>
          </a:stretch>
        </p:blipFill>
        <p:spPr bwMode="auto">
          <a:xfrm>
            <a:off x="6302736" y="3746500"/>
            <a:ext cx="2479314" cy="216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右箭头 15"/>
          <p:cNvSpPr/>
          <p:nvPr/>
        </p:nvSpPr>
        <p:spPr>
          <a:xfrm>
            <a:off x="3432175" y="4578985"/>
            <a:ext cx="215900" cy="360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a:off x="6066155" y="4578985"/>
            <a:ext cx="215900" cy="360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847850" y="4218940"/>
            <a:ext cx="504190" cy="360045"/>
          </a:xfrm>
          <a:prstGeom prst="ellipse">
            <a:avLst/>
          </a:prstGeom>
          <a:noFill/>
          <a:ln w="19050">
            <a:solidFill>
              <a:srgbClr val="FF0000"/>
            </a:solidFill>
            <a:prstDash val="sysDash"/>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129780" y="4147185"/>
            <a:ext cx="504190" cy="360045"/>
          </a:xfrm>
          <a:prstGeom prst="ellipse">
            <a:avLst/>
          </a:prstGeom>
          <a:noFill/>
          <a:ln w="19050">
            <a:solidFill>
              <a:srgbClr val="FF0000"/>
            </a:solidFill>
            <a:prstDash val="sysDash"/>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8645525" y="3862705"/>
            <a:ext cx="3385820" cy="1911350"/>
            <a:chOff x="13841" y="5060"/>
            <a:chExt cx="5332" cy="3010"/>
          </a:xfrm>
        </p:grpSpPr>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l="20647" r="14803"/>
            <a:stretch>
              <a:fillRect/>
            </a:stretch>
          </p:blipFill>
          <p:spPr bwMode="auto">
            <a:xfrm>
              <a:off x="14189" y="5354"/>
              <a:ext cx="4984" cy="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l="19468" t="-24742" r="75701" b="63770"/>
            <a:stretch>
              <a:fillRect/>
            </a:stretch>
          </p:blipFill>
          <p:spPr bwMode="auto">
            <a:xfrm>
              <a:off x="14091" y="5060"/>
              <a:ext cx="373" cy="165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文本框 12"/>
            <p:cNvSpPr txBox="1"/>
            <p:nvPr/>
          </p:nvSpPr>
          <p:spPr>
            <a:xfrm rot="16200000">
              <a:off x="13375" y="6308"/>
              <a:ext cx="1463" cy="531"/>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US" altLang="zh-CN" sz="1600">
                  <a:solidFill>
                    <a:schemeClr val="tx1">
                      <a:lumMod val="85000"/>
                      <a:lumOff val="15000"/>
                    </a:schemeClr>
                  </a:solidFill>
                </a:rPr>
                <a:t>Defect</a:t>
              </a:r>
            </a:p>
          </p:txBody>
        </p:sp>
        <p:cxnSp>
          <p:nvCxnSpPr>
            <p:cNvPr id="15" name="直接连接符 14"/>
            <p:cNvCxnSpPr/>
            <p:nvPr/>
          </p:nvCxnSpPr>
          <p:spPr>
            <a:xfrm>
              <a:off x="14378" y="6056"/>
              <a:ext cx="0" cy="132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4335" y="6056"/>
              <a:ext cx="0" cy="143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5" name="矩形 24"/>
          <p:cNvSpPr/>
          <p:nvPr/>
        </p:nvSpPr>
        <p:spPr>
          <a:xfrm>
            <a:off x="9697085" y="5859780"/>
            <a:ext cx="2141220" cy="953135"/>
          </a:xfrm>
          <a:prstGeom prst="rect">
            <a:avLst/>
          </a:prstGeom>
        </p:spPr>
        <p:txBody>
          <a:bodyPr wrap="square">
            <a:spAutoFit/>
          </a:bodyPr>
          <a:lstStyle/>
          <a:p>
            <a:pPr lvl="0" algn="l">
              <a:buClrTx/>
              <a:buSzTx/>
              <a:buFontTx/>
            </a:pPr>
            <a:r>
              <a:rPr lang="zh-CN" altLang="en-US" sz="1400" b="1" dirty="0">
                <a:latin typeface="微软雅黑" panose="020B0503020204020204" charset="-122"/>
                <a:ea typeface="微软雅黑" panose="020B0503020204020204" charset="-122"/>
                <a:sym typeface="+mn-ea"/>
              </a:rPr>
              <a:t>灰度与缺陷分布</a:t>
            </a:r>
          </a:p>
          <a:p>
            <a:pPr lvl="0" algn="l">
              <a:buClrTx/>
              <a:buSzTx/>
              <a:buFontTx/>
            </a:pPr>
            <a:r>
              <a:rPr lang="en-US" altLang="zh-CN" sz="1400" b="1" dirty="0">
                <a:solidFill>
                  <a:srgbClr val="000000"/>
                </a:solidFill>
                <a:latin typeface="微软雅黑" panose="020B0503020204020204" charset="-122"/>
                <a:ea typeface="微软雅黑" panose="020B0503020204020204" charset="-122"/>
                <a:sym typeface="+mn-ea"/>
              </a:rPr>
              <a:t>255 GL for 8bit</a:t>
            </a:r>
          </a:p>
          <a:p>
            <a:pPr lvl="0" algn="l">
              <a:buClrTx/>
              <a:buSzTx/>
              <a:buFontTx/>
            </a:pPr>
            <a:r>
              <a:rPr lang="en-US" altLang="zh-CN" sz="1400" b="1" dirty="0">
                <a:solidFill>
                  <a:srgbClr val="000000"/>
                </a:solidFill>
                <a:latin typeface="微软雅黑" panose="020B0503020204020204" charset="-122"/>
                <a:ea typeface="微软雅黑" panose="020B0503020204020204" charset="-122"/>
                <a:sym typeface="+mn-ea"/>
              </a:rPr>
              <a:t>4095 GL for 12bit</a:t>
            </a:r>
            <a:endParaRPr lang="en-US" altLang="zh-CN" sz="1400" b="1" dirty="0">
              <a:solidFill>
                <a:srgbClr val="000000"/>
              </a:solidFill>
              <a:latin typeface="微软雅黑" panose="020B0503020204020204" charset="-122"/>
              <a:ea typeface="微软雅黑" panose="020B0503020204020204" charset="-122"/>
            </a:endParaRPr>
          </a:p>
          <a:p>
            <a:pPr lvl="0" algn="l">
              <a:buClrTx/>
              <a:buSzTx/>
              <a:buFontTx/>
            </a:pPr>
            <a:endParaRPr lang="zh-CN" altLang="en-US" sz="1400" b="1" dirty="0">
              <a:latin typeface="微软雅黑" panose="020B0503020204020204" charset="-122"/>
              <a:ea typeface="微软雅黑" panose="020B0503020204020204" charset="-122"/>
              <a:sym typeface="+mn-ea"/>
            </a:endParaRPr>
          </a:p>
        </p:txBody>
      </p:sp>
      <p:sp>
        <p:nvSpPr>
          <p:cNvPr id="24581" name="TextBox 1"/>
          <p:cNvSpPr txBox="1">
            <a:spLocks noChangeArrowheads="1"/>
          </p:cNvSpPr>
          <p:nvPr/>
        </p:nvSpPr>
        <p:spPr bwMode="auto">
          <a:xfrm>
            <a:off x="943091" y="971072"/>
            <a:ext cx="1047305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eaLnBrk="1" hangingPunct="1">
              <a:lnSpc>
                <a:spcPct val="150000"/>
              </a:lnSpc>
              <a:buFont typeface="Wingdings" panose="05000000000000000000" pitchFamily="2" charset="2"/>
              <a:buChar char="Ø"/>
            </a:pPr>
            <a:r>
              <a:rPr lang="zh-CN" altLang="en-US" sz="2000" dirty="0">
                <a:latin typeface="微软雅黑" panose="020B0503020204020204" charset="-122"/>
                <a:ea typeface="微软雅黑" panose="020B0503020204020204" charset="-122"/>
                <a:sym typeface="+mn-ea"/>
              </a:rPr>
              <a:t>机台通过成像的光斑扫描晶圆上的</a:t>
            </a:r>
            <a:r>
              <a:rPr lang="en-US" altLang="zh-CN" sz="2000" dirty="0">
                <a:latin typeface="微软雅黑" panose="020B0503020204020204" charset="-122"/>
                <a:ea typeface="微软雅黑" panose="020B0503020204020204" charset="-122"/>
                <a:sym typeface="+mn-ea"/>
              </a:rPr>
              <a:t>chip</a:t>
            </a:r>
            <a:r>
              <a:rPr lang="zh-CN" altLang="en-US" sz="2000" dirty="0">
                <a:latin typeface="微软雅黑" panose="020B0503020204020204" charset="-122"/>
                <a:ea typeface="微软雅黑" panose="020B0503020204020204" charset="-122"/>
                <a:sym typeface="+mn-ea"/>
              </a:rPr>
              <a:t>，</a:t>
            </a:r>
            <a:r>
              <a:rPr lang="zh-CN" altLang="en-US" sz="2000" dirty="0">
                <a:latin typeface="微软雅黑" panose="020B0503020204020204" charset="-122"/>
                <a:ea typeface="微软雅黑" panose="020B0503020204020204" charset="-122"/>
              </a:rPr>
              <a:t>接收的反射光信号由内置软件进行光学信号转换为电信号，最后转换为数字信号的灰度图像。</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15</a:t>
            </a:fld>
            <a:endParaRPr lang="zh-CN" altLang="en-US" dirty="0">
              <a:solidFill>
                <a:prstClr val="white"/>
              </a:solidFill>
            </a:endParaRPr>
          </a:p>
        </p:txBody>
      </p:sp>
      <p:sp>
        <p:nvSpPr>
          <p:cNvPr id="5" name="标题 4"/>
          <p:cNvSpPr>
            <a:spLocks noGrp="1"/>
          </p:cNvSpPr>
          <p:nvPr>
            <p:ph type="title"/>
          </p:nvPr>
        </p:nvSpPr>
        <p:spPr/>
        <p:txBody>
          <a:bodyPr/>
          <a:lstStyle/>
          <a:p>
            <a:r>
              <a:rPr lang="zh-CN" altLang="en-US"/>
              <a:t>明场工作原理</a:t>
            </a:r>
            <a:endParaRPr lang="en-US" altLang="zh-CN"/>
          </a:p>
        </p:txBody>
      </p:sp>
      <p:pic>
        <p:nvPicPr>
          <p:cNvPr id="6" name="图片 5"/>
          <p:cNvPicPr>
            <a:picLocks noChangeAspect="1"/>
          </p:cNvPicPr>
          <p:nvPr/>
        </p:nvPicPr>
        <p:blipFill>
          <a:blip r:embed="rId2"/>
          <a:stretch>
            <a:fillRect/>
          </a:stretch>
        </p:blipFill>
        <p:spPr>
          <a:xfrm>
            <a:off x="767080" y="1995170"/>
            <a:ext cx="8625205" cy="2566035"/>
          </a:xfrm>
          <a:prstGeom prst="rect">
            <a:avLst/>
          </a:prstGeom>
        </p:spPr>
      </p:pic>
      <p:sp>
        <p:nvSpPr>
          <p:cNvPr id="24581" name="TextBox 1"/>
          <p:cNvSpPr txBox="1">
            <a:spLocks noChangeArrowheads="1"/>
          </p:cNvSpPr>
          <p:nvPr/>
        </p:nvSpPr>
        <p:spPr bwMode="auto">
          <a:xfrm>
            <a:off x="911225" y="1029335"/>
            <a:ext cx="1047305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eaLnBrk="1" hangingPunct="1">
              <a:lnSpc>
                <a:spcPct val="150000"/>
              </a:lnSpc>
              <a:buFont typeface="Wingdings" panose="05000000000000000000" pitchFamily="2" charset="2"/>
              <a:buChar char="Ø"/>
            </a:pPr>
            <a:r>
              <a:rPr lang="zh-CN" altLang="en-US" sz="2000" dirty="0">
                <a:latin typeface="微软雅黑" panose="020B0503020204020204" charset="-122"/>
                <a:ea typeface="微软雅黑" panose="020B0503020204020204" charset="-122"/>
              </a:rPr>
              <a:t>通过左右</a:t>
            </a:r>
            <a:r>
              <a:rPr lang="en-US" altLang="zh-CN" sz="2000" dirty="0">
                <a:latin typeface="微软雅黑" panose="020B0503020204020204" charset="-122"/>
                <a:ea typeface="微软雅黑" panose="020B0503020204020204" charset="-122"/>
              </a:rPr>
              <a:t>chip</a:t>
            </a:r>
            <a:r>
              <a:rPr lang="zh-CN" altLang="en-US" sz="2000" dirty="0">
                <a:latin typeface="微软雅黑" panose="020B0503020204020204" charset="-122"/>
                <a:ea typeface="微软雅黑" panose="020B0503020204020204" charset="-122"/>
              </a:rPr>
              <a:t>的灰度图像对比发现不同图形之间差异，将左右</a:t>
            </a:r>
            <a:r>
              <a:rPr lang="en-US" altLang="zh-CN" sz="2000" dirty="0">
                <a:latin typeface="微软雅黑" panose="020B0503020204020204" charset="-122"/>
                <a:ea typeface="微软雅黑" panose="020B0503020204020204" charset="-122"/>
              </a:rPr>
              <a:t>chip</a:t>
            </a:r>
            <a:r>
              <a:rPr lang="zh-CN" altLang="en-US" sz="2000" dirty="0">
                <a:latin typeface="微软雅黑" panose="020B0503020204020204" charset="-122"/>
                <a:ea typeface="微软雅黑" panose="020B0503020204020204" charset="-122"/>
              </a:rPr>
              <a:t>之间同时存在的差异定位并生成缺陷信息。</a:t>
            </a:r>
          </a:p>
        </p:txBody>
      </p:sp>
      <p:sp>
        <p:nvSpPr>
          <p:cNvPr id="18" name="椭圆 17"/>
          <p:cNvSpPr/>
          <p:nvPr/>
        </p:nvSpPr>
        <p:spPr>
          <a:xfrm>
            <a:off x="3018790" y="3148965"/>
            <a:ext cx="504190" cy="360045"/>
          </a:xfrm>
          <a:prstGeom prst="ellipse">
            <a:avLst/>
          </a:prstGeom>
          <a:noFill/>
          <a:ln w="19050">
            <a:solidFill>
              <a:srgbClr val="FF0000"/>
            </a:solidFill>
            <a:prstDash val="sysDash"/>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624320" y="3096260"/>
            <a:ext cx="504190" cy="360045"/>
          </a:xfrm>
          <a:prstGeom prst="ellipse">
            <a:avLst/>
          </a:prstGeom>
          <a:noFill/>
          <a:ln w="19050">
            <a:solidFill>
              <a:srgbClr val="FF0000"/>
            </a:solidFill>
            <a:prstDash val="sysDash"/>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585" name="直接连接符 13"/>
          <p:cNvCxnSpPr>
            <a:cxnSpLocks noChangeShapeType="1"/>
          </p:cNvCxnSpPr>
          <p:nvPr/>
        </p:nvCxnSpPr>
        <p:spPr bwMode="auto">
          <a:xfrm>
            <a:off x="3350260" y="3509010"/>
            <a:ext cx="1367790" cy="955040"/>
          </a:xfrm>
          <a:prstGeom prst="line">
            <a:avLst/>
          </a:prstGeom>
          <a:noFill/>
          <a:ln w="19050" algn="ctr">
            <a:solidFill>
              <a:srgbClr val="FF0000"/>
            </a:solidFill>
            <a:prstDash val="dash"/>
            <a:round/>
            <a:tailEnd type="arrow" w="med" len="med"/>
          </a:ln>
          <a:extLst>
            <a:ext uri="{909E8E84-426E-40DD-AFC4-6F175D3DCCD1}">
              <a14:hiddenFill xmlns:a14="http://schemas.microsoft.com/office/drawing/2010/main">
                <a:noFill/>
              </a14:hiddenFill>
            </a:ext>
          </a:extLst>
        </p:spPr>
      </p:cxnSp>
      <p:cxnSp>
        <p:nvCxnSpPr>
          <p:cNvPr id="9" name="直接连接符 13"/>
          <p:cNvCxnSpPr>
            <a:cxnSpLocks noChangeShapeType="1"/>
            <a:stCxn id="8" idx="4"/>
          </p:cNvCxnSpPr>
          <p:nvPr/>
        </p:nvCxnSpPr>
        <p:spPr bwMode="auto">
          <a:xfrm flipH="1">
            <a:off x="5150485" y="3384550"/>
            <a:ext cx="1725930" cy="1007745"/>
          </a:xfrm>
          <a:prstGeom prst="line">
            <a:avLst/>
          </a:prstGeom>
          <a:noFill/>
          <a:ln w="19050" algn="ctr">
            <a:solidFill>
              <a:srgbClr val="FF0000"/>
            </a:solidFill>
            <a:prstDash val="dash"/>
            <a:round/>
            <a:tailEnd type="arrow" w="med" len="med"/>
          </a:ln>
          <a:extLst>
            <a:ext uri="{909E8E84-426E-40DD-AFC4-6F175D3DCCD1}">
              <a14:hiddenFill xmlns:a14="http://schemas.microsoft.com/office/drawing/2010/main">
                <a:noFill/>
              </a14:hiddenFill>
            </a:ext>
          </a:extLst>
        </p:spPr>
      </p:cxnSp>
      <p:sp>
        <p:nvSpPr>
          <p:cNvPr id="10" name="文本框 9"/>
          <p:cNvSpPr txBox="1"/>
          <p:nvPr/>
        </p:nvSpPr>
        <p:spPr>
          <a:xfrm>
            <a:off x="4213860" y="4536440"/>
            <a:ext cx="1414145" cy="368300"/>
          </a:xfrm>
          <a:prstGeom prst="rect">
            <a:avLst/>
          </a:prstGeom>
          <a:noFill/>
        </p:spPr>
        <p:txBody>
          <a:bodyPr wrap="square" rtlCol="0">
            <a:spAutoFit/>
          </a:bodyPr>
          <a:lstStyle/>
          <a:p>
            <a:pPr algn="ctr"/>
            <a:r>
              <a:rPr lang="zh-CN" altLang="en-US" b="1">
                <a:solidFill>
                  <a:srgbClr val="FF0000"/>
                </a:solidFill>
                <a:latin typeface="微软雅黑" panose="020B0503020204020204" charset="-122"/>
                <a:ea typeface="微软雅黑" panose="020B0503020204020204" charset="-122"/>
              </a:rPr>
              <a:t>发现缺陷</a:t>
            </a:r>
          </a:p>
        </p:txBody>
      </p:sp>
      <p:cxnSp>
        <p:nvCxnSpPr>
          <p:cNvPr id="11" name="直接连接符 13"/>
          <p:cNvCxnSpPr>
            <a:cxnSpLocks noChangeShapeType="1"/>
          </p:cNvCxnSpPr>
          <p:nvPr/>
        </p:nvCxnSpPr>
        <p:spPr bwMode="auto">
          <a:xfrm>
            <a:off x="4972050" y="3096260"/>
            <a:ext cx="0" cy="1367790"/>
          </a:xfrm>
          <a:prstGeom prst="line">
            <a:avLst/>
          </a:prstGeom>
          <a:noFill/>
          <a:ln w="19050" algn="ctr">
            <a:solidFill>
              <a:srgbClr val="FF0000"/>
            </a:solidFill>
            <a:prstDash val="dash"/>
            <a:round/>
            <a:tailEnd type="arrow" w="med" len="med"/>
          </a:ln>
          <a:extLst>
            <a:ext uri="{909E8E84-426E-40DD-AFC4-6F175D3DCCD1}">
              <a14:hiddenFill xmlns:a14="http://schemas.microsoft.com/office/drawing/2010/main">
                <a:noFill/>
              </a14:hiddenFill>
            </a:ext>
          </a:extLst>
        </p:spPr>
      </p:cxnSp>
      <p:sp>
        <p:nvSpPr>
          <p:cNvPr id="12" name="椭圆 11"/>
          <p:cNvSpPr/>
          <p:nvPr/>
        </p:nvSpPr>
        <p:spPr>
          <a:xfrm>
            <a:off x="4729480" y="2827020"/>
            <a:ext cx="504190" cy="360045"/>
          </a:xfrm>
          <a:prstGeom prst="ellipse">
            <a:avLst/>
          </a:prstGeom>
          <a:noFill/>
          <a:ln w="19050">
            <a:solidFill>
              <a:srgbClr val="FF0000"/>
            </a:solidFill>
            <a:prstDash val="sysDash"/>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3"/>
          <a:stretch>
            <a:fillRect/>
          </a:stretch>
        </p:blipFill>
        <p:spPr>
          <a:xfrm>
            <a:off x="1309370" y="5230495"/>
            <a:ext cx="7038975" cy="857250"/>
          </a:xfrm>
          <a:prstGeom prst="rect">
            <a:avLst/>
          </a:prstGeom>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l="51802" t="9126" r="4549" b="17930"/>
          <a:stretch>
            <a:fillRect/>
          </a:stretch>
        </p:blipFill>
        <p:spPr bwMode="auto">
          <a:xfrm>
            <a:off x="9446895" y="2048510"/>
            <a:ext cx="2181225" cy="211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5"/>
          <a:stretch>
            <a:fillRect/>
          </a:stretch>
        </p:blipFill>
        <p:spPr>
          <a:xfrm>
            <a:off x="9759315" y="4654550"/>
            <a:ext cx="1624965" cy="1624965"/>
          </a:xfrm>
          <a:prstGeom prst="rect">
            <a:avLst/>
          </a:prstGeom>
        </p:spPr>
      </p:pic>
      <p:sp>
        <p:nvSpPr>
          <p:cNvPr id="17" name="右箭头 16"/>
          <p:cNvSpPr/>
          <p:nvPr/>
        </p:nvSpPr>
        <p:spPr>
          <a:xfrm>
            <a:off x="9211945" y="2944495"/>
            <a:ext cx="215900" cy="360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右箭头 2"/>
          <p:cNvSpPr/>
          <p:nvPr/>
        </p:nvSpPr>
        <p:spPr>
          <a:xfrm rot="5400000">
            <a:off x="10463530" y="4194175"/>
            <a:ext cx="215900" cy="360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375775" y="1558290"/>
            <a:ext cx="2324100" cy="583565"/>
          </a:xfrm>
          <a:prstGeom prst="rect">
            <a:avLst/>
          </a:prstGeom>
          <a:noFill/>
        </p:spPr>
        <p:txBody>
          <a:bodyPr wrap="square" rtlCol="0">
            <a:spAutoFit/>
          </a:bodyPr>
          <a:lstStyle/>
          <a:p>
            <a:pPr algn="ctr"/>
            <a:r>
              <a:rPr lang="zh-CN" altLang="en-US" sz="1600" b="1">
                <a:solidFill>
                  <a:srgbClr val="0000FE"/>
                </a:solidFill>
                <a:latin typeface="微软雅黑" panose="020B0503020204020204" charset="-122"/>
                <a:ea typeface="微软雅黑" panose="020B0503020204020204" charset="-122"/>
              </a:rPr>
              <a:t>最终生成缺陷分布图</a:t>
            </a:r>
          </a:p>
          <a:p>
            <a:pPr algn="ctr"/>
            <a:r>
              <a:rPr lang="en-US" altLang="zh-CN" sz="1600" b="1">
                <a:solidFill>
                  <a:srgbClr val="0000FE"/>
                </a:solidFill>
                <a:latin typeface="微软雅黑" panose="020B0503020204020204" charset="-122"/>
                <a:ea typeface="微软雅黑" panose="020B0503020204020204" charset="-122"/>
              </a:rPr>
              <a:t>defect map</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16</a:t>
            </a:fld>
            <a:endParaRPr lang="zh-CN" altLang="en-US" dirty="0">
              <a:solidFill>
                <a:prstClr val="white"/>
              </a:solidFill>
            </a:endParaRPr>
          </a:p>
        </p:txBody>
      </p:sp>
      <p:sp>
        <p:nvSpPr>
          <p:cNvPr id="2" name="标题 1"/>
          <p:cNvSpPr>
            <a:spLocks noGrp="1"/>
          </p:cNvSpPr>
          <p:nvPr>
            <p:ph type="title"/>
          </p:nvPr>
        </p:nvSpPr>
        <p:spPr/>
        <p:txBody>
          <a:bodyPr/>
          <a:lstStyle/>
          <a:p>
            <a:r>
              <a:rPr lang="zh-CN" altLang="en-US"/>
              <a:t>暗场缺陷扫描机台（</a:t>
            </a:r>
            <a:r>
              <a:rPr lang="en-US" altLang="zh-CN"/>
              <a:t>Dark field, LS</a:t>
            </a:r>
            <a:r>
              <a:rPr lang="zh-CN" altLang="en-US"/>
              <a:t>）</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5" y="2501265"/>
            <a:ext cx="3281680" cy="2434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919225" y="1032827"/>
            <a:ext cx="10614025" cy="1476375"/>
          </a:xfrm>
          <a:prstGeom prst="rect">
            <a:avLst/>
          </a:prstGeom>
          <a:noFill/>
        </p:spPr>
        <p:txBody>
          <a:bodyPr wrap="square" rtlCol="0" anchor="t">
            <a:spAutoFit/>
          </a:bodyPr>
          <a:lstStyle/>
          <a:p>
            <a:pPr marL="285750" lvl="0" indent="-285750" algn="l">
              <a:lnSpc>
                <a:spcPct val="150000"/>
              </a:lnSpc>
              <a:buClrTx/>
              <a:buSzTx/>
              <a:buFont typeface="Wingdings" panose="05000000000000000000" pitchFamily="2" charset="2"/>
              <a:buChar char="Ø"/>
            </a:pPr>
            <a:r>
              <a:rPr lang="zh-CN" altLang="en-US" sz="2000" dirty="0">
                <a:latin typeface="微软雅黑" panose="020B0503020204020204" charset="-122"/>
                <a:ea typeface="微软雅黑" panose="020B0503020204020204" charset="-122"/>
                <a:cs typeface="微软雅黑" panose="020B0503020204020204" charset="-122"/>
                <a:sym typeface="+mn-ea"/>
              </a:rPr>
              <a:t>暗场缺陷检测机台通过收集入射紫外光（波长</a:t>
            </a:r>
            <a:r>
              <a:rPr lang="en-US" altLang="zh-CN" sz="2000" dirty="0">
                <a:latin typeface="微软雅黑" panose="020B0503020204020204" charset="-122"/>
                <a:ea typeface="微软雅黑" panose="020B0503020204020204" charset="-122"/>
                <a:cs typeface="微软雅黑" panose="020B0503020204020204" charset="-122"/>
                <a:sym typeface="+mn-ea"/>
              </a:rPr>
              <a:t>355nm</a:t>
            </a:r>
            <a:r>
              <a:rPr lang="zh-CN" altLang="en-US" sz="2000" dirty="0">
                <a:latin typeface="微软雅黑" panose="020B0503020204020204" charset="-122"/>
                <a:ea typeface="微软雅黑" panose="020B0503020204020204" charset="-122"/>
                <a:cs typeface="微软雅黑" panose="020B0503020204020204" charset="-122"/>
                <a:sym typeface="+mn-ea"/>
              </a:rPr>
              <a:t>）照射在晶圆上之后产生的散射光信号成像，主要被用于在薄膜沉积和平面结构制程等站点检测晶圆表面缺陷，对于表面凸起缺陷敏感度高，具倍检测速度快等特点，便于大规模监测产线上工艺机台的异常。</a:t>
            </a:r>
          </a:p>
        </p:txBody>
      </p:sp>
      <p:pic>
        <p:nvPicPr>
          <p:cNvPr id="15366" name="Picture 9"/>
          <p:cNvPicPr>
            <a:picLocks noChangeAspect="1"/>
          </p:cNvPicPr>
          <p:nvPr/>
        </p:nvPicPr>
        <p:blipFill>
          <a:blip r:embed="rId3"/>
          <a:stretch>
            <a:fillRect/>
          </a:stretch>
        </p:blipFill>
        <p:spPr>
          <a:xfrm>
            <a:off x="6331585" y="2685415"/>
            <a:ext cx="2122170" cy="2080895"/>
          </a:xfrm>
          <a:prstGeom prst="rect">
            <a:avLst/>
          </a:prstGeom>
          <a:noFill/>
          <a:ln w="38100">
            <a:noFill/>
          </a:ln>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r="16432"/>
          <a:stretch>
            <a:fillRect/>
          </a:stretch>
        </p:blipFill>
        <p:spPr bwMode="auto">
          <a:xfrm>
            <a:off x="8616315" y="2717165"/>
            <a:ext cx="3131820" cy="1925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l="79718" t="4004" b="54620"/>
          <a:stretch>
            <a:fillRect/>
          </a:stretch>
        </p:blipFill>
        <p:spPr bwMode="auto">
          <a:xfrm>
            <a:off x="3791585" y="2663825"/>
            <a:ext cx="2215515" cy="213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 name="TextBox 57"/>
          <p:cNvSpPr txBox="1"/>
          <p:nvPr/>
        </p:nvSpPr>
        <p:spPr>
          <a:xfrm>
            <a:off x="1346027" y="4805918"/>
            <a:ext cx="1602105" cy="306705"/>
          </a:xfrm>
          <a:prstGeom prst="rect">
            <a:avLst/>
          </a:prstGeom>
          <a:noFill/>
        </p:spPr>
        <p:txBody>
          <a:bodyPr wrap="none" rtlCol="0">
            <a:spAutoFit/>
          </a:bodyPr>
          <a:lstStyle/>
          <a:p>
            <a:r>
              <a:rPr lang="en-US" altLang="zh-CN" sz="1400" b="1" dirty="0">
                <a:latin typeface="微软雅黑" panose="020B0503020204020204" charset="-122"/>
                <a:ea typeface="微软雅黑" panose="020B0503020204020204" charset="-122"/>
              </a:rPr>
              <a:t>PUMA9980 </a:t>
            </a:r>
            <a:r>
              <a:rPr lang="zh-CN" altLang="en-US" sz="1400" b="1" dirty="0">
                <a:latin typeface="微软雅黑" panose="020B0503020204020204" charset="-122"/>
                <a:ea typeface="微软雅黑" panose="020B0503020204020204" charset="-122"/>
              </a:rPr>
              <a:t>外观</a:t>
            </a:r>
          </a:p>
        </p:txBody>
      </p:sp>
      <p:sp>
        <p:nvSpPr>
          <p:cNvPr id="6" name="TextBox 57"/>
          <p:cNvSpPr txBox="1"/>
          <p:nvPr/>
        </p:nvSpPr>
        <p:spPr>
          <a:xfrm>
            <a:off x="4402282" y="4805918"/>
            <a:ext cx="1144905" cy="306705"/>
          </a:xfrm>
          <a:prstGeom prst="rect">
            <a:avLst/>
          </a:prstGeom>
          <a:noFill/>
        </p:spPr>
        <p:txBody>
          <a:bodyPr wrap="none" rtlCol="0">
            <a:spAutoFit/>
          </a:bodyPr>
          <a:lstStyle/>
          <a:p>
            <a:r>
              <a:rPr lang="en-US" altLang="zh-CN" sz="1400" b="1" dirty="0">
                <a:latin typeface="微软雅黑" panose="020B0503020204020204" charset="-122"/>
                <a:ea typeface="微软雅黑" panose="020B0503020204020204" charset="-122"/>
              </a:rPr>
              <a:t>3D</a:t>
            </a:r>
            <a:r>
              <a:rPr lang="zh-CN" altLang="en-US" sz="1400" b="1" dirty="0">
                <a:latin typeface="微软雅黑" panose="020B0503020204020204" charset="-122"/>
                <a:ea typeface="微软雅黑" panose="020B0503020204020204" charset="-122"/>
              </a:rPr>
              <a:t>内部结构</a:t>
            </a:r>
            <a:endParaRPr lang="en-US" altLang="zh-CN" sz="1400" b="1" dirty="0">
              <a:latin typeface="微软雅黑" panose="020B0503020204020204" charset="-122"/>
              <a:ea typeface="微软雅黑" panose="020B0503020204020204" charset="-122"/>
            </a:endParaRPr>
          </a:p>
        </p:txBody>
      </p:sp>
      <p:sp>
        <p:nvSpPr>
          <p:cNvPr id="7" name="TextBox 57"/>
          <p:cNvSpPr txBox="1"/>
          <p:nvPr/>
        </p:nvSpPr>
        <p:spPr>
          <a:xfrm>
            <a:off x="7697932" y="4805918"/>
            <a:ext cx="2316480" cy="306705"/>
          </a:xfrm>
          <a:prstGeom prst="rect">
            <a:avLst/>
          </a:prstGeom>
          <a:noFill/>
        </p:spPr>
        <p:txBody>
          <a:bodyPr wrap="none" rtlCol="0">
            <a:spAutoFit/>
          </a:bodyPr>
          <a:lstStyle/>
          <a:p>
            <a:r>
              <a:rPr lang="zh-CN" altLang="en-US" sz="1400" b="1" dirty="0">
                <a:latin typeface="微软雅黑" panose="020B0503020204020204" charset="-122"/>
                <a:ea typeface="微软雅黑" panose="020B0503020204020204" charset="-122"/>
              </a:rPr>
              <a:t>激光入射及接收成像示意图</a:t>
            </a:r>
          </a:p>
        </p:txBody>
      </p:sp>
      <p:sp>
        <p:nvSpPr>
          <p:cNvPr id="8" name="文本框 7"/>
          <p:cNvSpPr txBox="1"/>
          <p:nvPr/>
        </p:nvSpPr>
        <p:spPr>
          <a:xfrm>
            <a:off x="955040" y="5373370"/>
            <a:ext cx="10946765" cy="553085"/>
          </a:xfrm>
          <a:prstGeom prst="rect">
            <a:avLst/>
          </a:prstGeom>
          <a:noFill/>
        </p:spPr>
        <p:txBody>
          <a:bodyPr wrap="square" rtlCol="0" anchor="t">
            <a:spAutoFit/>
          </a:bodyPr>
          <a:lstStyle/>
          <a:p>
            <a:pPr marL="285750" lvl="0" indent="-285750" algn="l">
              <a:lnSpc>
                <a:spcPct val="150000"/>
              </a:lnSpc>
              <a:buClrTx/>
              <a:buSzTx/>
              <a:buFont typeface="Wingdings" panose="05000000000000000000" pitchFamily="2" charset="2"/>
              <a:buChar char="Ø"/>
            </a:pPr>
            <a:r>
              <a:rPr lang="zh-CN" altLang="en-US" sz="2000" dirty="0">
                <a:latin typeface="微软雅黑" panose="020B0503020204020204" charset="-122"/>
                <a:ea typeface="微软雅黑" panose="020B0503020204020204" charset="-122"/>
                <a:cs typeface="微软雅黑" panose="020B0503020204020204" charset="-122"/>
                <a:sym typeface="+mn-ea"/>
              </a:rPr>
              <a:t>光学接收系统包含一个垂直方向的接受系统(Ch3)和左右两个侧边的接受系统(Ch1 &amp; 2)。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17</a:t>
            </a:fld>
            <a:endParaRPr lang="zh-CN" altLang="en-US" dirty="0">
              <a:solidFill>
                <a:prstClr val="white"/>
              </a:solidFill>
            </a:endParaRPr>
          </a:p>
        </p:txBody>
      </p:sp>
      <p:sp>
        <p:nvSpPr>
          <p:cNvPr id="2" name="标题 1"/>
          <p:cNvSpPr>
            <a:spLocks noGrp="1"/>
          </p:cNvSpPr>
          <p:nvPr>
            <p:ph type="title"/>
          </p:nvPr>
        </p:nvSpPr>
        <p:spPr/>
        <p:txBody>
          <a:bodyPr/>
          <a:lstStyle/>
          <a:p>
            <a:r>
              <a:rPr lang="zh-CN" altLang="en-US"/>
              <a:t>暗场</a:t>
            </a:r>
            <a:r>
              <a:rPr lang="zh-CN" altLang="en-US">
                <a:sym typeface="+mn-ea"/>
              </a:rPr>
              <a:t>光学系统介绍</a:t>
            </a: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5" y="2131695"/>
            <a:ext cx="7217410" cy="1487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l="18944" t="11920" r="57604" b="63464"/>
          <a:stretch>
            <a:fillRect/>
          </a:stretch>
        </p:blipFill>
        <p:spPr bwMode="auto">
          <a:xfrm>
            <a:off x="1007745" y="2160270"/>
            <a:ext cx="2838450" cy="1628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8"/>
          <p:cNvSpPr txBox="1"/>
          <p:nvPr/>
        </p:nvSpPr>
        <p:spPr>
          <a:xfrm>
            <a:off x="1007745" y="1025128"/>
            <a:ext cx="10407015" cy="133794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charset="-122"/>
                <a:ea typeface="微软雅黑" panose="020B0503020204020204" charset="-122"/>
                <a:cs typeface="微软雅黑" panose="020B0503020204020204" charset="-122"/>
              </a:rPr>
              <a:t>通过光源提供</a:t>
            </a:r>
            <a:r>
              <a:rPr lang="en-US" altLang="zh-CN" dirty="0">
                <a:latin typeface="微软雅黑" panose="020B0503020204020204" charset="-122"/>
                <a:ea typeface="微软雅黑" panose="020B0503020204020204" charset="-122"/>
                <a:cs typeface="微软雅黑" panose="020B0503020204020204" charset="-122"/>
              </a:rPr>
              <a:t>S,P,C</a:t>
            </a:r>
            <a:r>
              <a:rPr lang="zh-CN" altLang="en-US" dirty="0">
                <a:latin typeface="微软雅黑" panose="020B0503020204020204" charset="-122"/>
                <a:ea typeface="微软雅黑" panose="020B0503020204020204" charset="-122"/>
                <a:cs typeface="微软雅黑" panose="020B0503020204020204" charset="-122"/>
              </a:rPr>
              <a:t>三种类型的极化光；通过收集器收集</a:t>
            </a:r>
            <a:r>
              <a:rPr lang="en-US" altLang="zh-CN" dirty="0">
                <a:latin typeface="微软雅黑" panose="020B0503020204020204" charset="-122"/>
                <a:ea typeface="微软雅黑" panose="020B0503020204020204" charset="-122"/>
                <a:cs typeface="微软雅黑" panose="020B0503020204020204" charset="-122"/>
              </a:rPr>
              <a:t>S</a:t>
            </a:r>
            <a:r>
              <a:rPr lang="zh-CN" altLang="en-US" dirty="0">
                <a:latin typeface="微软雅黑" panose="020B0503020204020204" charset="-122"/>
                <a:ea typeface="微软雅黑" panose="020B0503020204020204" charset="-122"/>
                <a:cs typeface="微软雅黑" panose="020B0503020204020204" charset="-122"/>
              </a:rPr>
              <a:t>或者</a:t>
            </a:r>
            <a:r>
              <a:rPr lang="en-US" altLang="zh-CN" dirty="0">
                <a:latin typeface="微软雅黑" panose="020B0503020204020204" charset="-122"/>
                <a:ea typeface="微软雅黑" panose="020B0503020204020204" charset="-122"/>
                <a:cs typeface="微软雅黑" panose="020B0503020204020204" charset="-122"/>
              </a:rPr>
              <a:t>P</a:t>
            </a:r>
            <a:r>
              <a:rPr lang="zh-CN" altLang="en-US" dirty="0">
                <a:latin typeface="微软雅黑" panose="020B0503020204020204" charset="-122"/>
                <a:ea typeface="微软雅黑" panose="020B0503020204020204" charset="-122"/>
                <a:cs typeface="微软雅黑" panose="020B0503020204020204" charset="-122"/>
              </a:rPr>
              <a:t>型极化光 </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也可以不收集</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，极化光收集可以有不同组合，如：</a:t>
            </a:r>
            <a:r>
              <a:rPr lang="en-US" altLang="zh-CN" dirty="0">
                <a:latin typeface="微软雅黑" panose="020B0503020204020204" charset="-122"/>
                <a:ea typeface="微软雅黑" panose="020B0503020204020204" charset="-122"/>
                <a:cs typeface="微软雅黑" panose="020B0503020204020204" charset="-122"/>
              </a:rPr>
              <a:t>CH1</a:t>
            </a:r>
            <a:r>
              <a:rPr lang="zh-CN" altLang="en-US" dirty="0">
                <a:latin typeface="微软雅黑" panose="020B0503020204020204" charset="-122"/>
                <a:ea typeface="微软雅黑" panose="020B0503020204020204" charset="-122"/>
                <a:cs typeface="微软雅黑" panose="020B0503020204020204" charset="-122"/>
              </a:rPr>
              <a:t>收集</a:t>
            </a:r>
            <a:r>
              <a:rPr lang="en-US" altLang="zh-CN" dirty="0">
                <a:latin typeface="微软雅黑" panose="020B0503020204020204" charset="-122"/>
                <a:ea typeface="微软雅黑" panose="020B0503020204020204" charset="-122"/>
                <a:cs typeface="微软雅黑" panose="020B0503020204020204" charset="-122"/>
              </a:rPr>
              <a:t>S</a:t>
            </a:r>
            <a:r>
              <a:rPr lang="zh-CN" altLang="en-US" dirty="0">
                <a:latin typeface="微软雅黑" panose="020B0503020204020204" charset="-122"/>
                <a:ea typeface="微软雅黑" panose="020B0503020204020204" charset="-122"/>
                <a:cs typeface="微软雅黑" panose="020B0503020204020204" charset="-122"/>
              </a:rPr>
              <a:t>型极化光，</a:t>
            </a:r>
            <a:r>
              <a:rPr lang="en-US" altLang="zh-CN" dirty="0">
                <a:latin typeface="微软雅黑" panose="020B0503020204020204" charset="-122"/>
                <a:ea typeface="微软雅黑" panose="020B0503020204020204" charset="-122"/>
                <a:cs typeface="微软雅黑" panose="020B0503020204020204" charset="-122"/>
              </a:rPr>
              <a:t>CH2</a:t>
            </a:r>
            <a:r>
              <a:rPr lang="zh-CN" altLang="en-US" dirty="0">
                <a:latin typeface="微软雅黑" panose="020B0503020204020204" charset="-122"/>
                <a:ea typeface="微软雅黑" panose="020B0503020204020204" charset="-122"/>
                <a:cs typeface="微软雅黑" panose="020B0503020204020204" charset="-122"/>
              </a:rPr>
              <a:t>收集</a:t>
            </a:r>
            <a:r>
              <a:rPr lang="en-US" altLang="zh-CN" dirty="0">
                <a:latin typeface="微软雅黑" panose="020B0503020204020204" charset="-122"/>
                <a:ea typeface="微软雅黑" panose="020B0503020204020204" charset="-122"/>
                <a:cs typeface="微软雅黑" panose="020B0503020204020204" charset="-122"/>
              </a:rPr>
              <a:t>P</a:t>
            </a:r>
            <a:r>
              <a:rPr lang="zh-CN" altLang="en-US" dirty="0">
                <a:latin typeface="微软雅黑" panose="020B0503020204020204" charset="-122"/>
                <a:ea typeface="微软雅黑" panose="020B0503020204020204" charset="-122"/>
                <a:cs typeface="微软雅黑" panose="020B0503020204020204" charset="-122"/>
              </a:rPr>
              <a:t>型极化光，</a:t>
            </a:r>
            <a:r>
              <a:rPr lang="en-US" altLang="zh-CN" dirty="0">
                <a:latin typeface="微软雅黑" panose="020B0503020204020204" charset="-122"/>
                <a:ea typeface="微软雅黑" panose="020B0503020204020204" charset="-122"/>
                <a:cs typeface="微软雅黑" panose="020B0503020204020204" charset="-122"/>
              </a:rPr>
              <a:t>CH3</a:t>
            </a:r>
            <a:r>
              <a:rPr lang="zh-CN" altLang="en-US" dirty="0">
                <a:latin typeface="微软雅黑" panose="020B0503020204020204" charset="-122"/>
                <a:ea typeface="微软雅黑" panose="020B0503020204020204" charset="-122"/>
                <a:cs typeface="微软雅黑" panose="020B0503020204020204" charset="-122"/>
              </a:rPr>
              <a:t>收集</a:t>
            </a:r>
            <a:r>
              <a:rPr lang="en-US" altLang="zh-CN" dirty="0">
                <a:latin typeface="微软雅黑" panose="020B0503020204020204" charset="-122"/>
                <a:ea typeface="微软雅黑" panose="020B0503020204020204" charset="-122"/>
                <a:cs typeface="微软雅黑" panose="020B0503020204020204" charset="-122"/>
              </a:rPr>
              <a:t>P</a:t>
            </a:r>
            <a:r>
              <a:rPr lang="zh-CN" altLang="en-US" dirty="0">
                <a:latin typeface="微软雅黑" panose="020B0503020204020204" charset="-122"/>
                <a:ea typeface="微软雅黑" panose="020B0503020204020204" charset="-122"/>
                <a:cs typeface="微软雅黑" panose="020B0503020204020204" charset="-122"/>
              </a:rPr>
              <a:t>型极化光，通过不同</a:t>
            </a:r>
            <a:r>
              <a:rPr lang="en-US" altLang="zh-CN" dirty="0">
                <a:latin typeface="微软雅黑" panose="020B0503020204020204" charset="-122"/>
                <a:ea typeface="微软雅黑" panose="020B0503020204020204" charset="-122"/>
                <a:cs typeface="微软雅黑" panose="020B0503020204020204" charset="-122"/>
              </a:rPr>
              <a:t>channel</a:t>
            </a:r>
            <a:r>
              <a:rPr lang="zh-CN" altLang="en-US" dirty="0">
                <a:latin typeface="微软雅黑" panose="020B0503020204020204" charset="-122"/>
                <a:ea typeface="微软雅黑" panose="020B0503020204020204" charset="-122"/>
                <a:cs typeface="微软雅黑" panose="020B0503020204020204" charset="-122"/>
              </a:rPr>
              <a:t>可以逮出不同信号的缺陷。</a:t>
            </a:r>
          </a:p>
        </p:txBody>
      </p:sp>
      <p:sp>
        <p:nvSpPr>
          <p:cNvPr id="12" name="文本框 11"/>
          <p:cNvSpPr txBox="1"/>
          <p:nvPr/>
        </p:nvSpPr>
        <p:spPr>
          <a:xfrm>
            <a:off x="8833485" y="6254115"/>
            <a:ext cx="3197225" cy="306705"/>
          </a:xfrm>
          <a:prstGeom prst="rect">
            <a:avLst/>
          </a:prstGeom>
          <a:noFill/>
        </p:spPr>
        <p:txBody>
          <a:bodyPr wrap="square" rtlCol="0">
            <a:spAutoFit/>
          </a:bodyPr>
          <a:lstStyle/>
          <a:p>
            <a:pPr lvl="0" algn="l">
              <a:buClrTx/>
              <a:buSzTx/>
              <a:buFontTx/>
            </a:pPr>
            <a:r>
              <a:rPr lang="zh-CN" altLang="en-US" sz="1400" b="1" dirty="0">
                <a:latin typeface="微软雅黑" panose="020B0503020204020204" charset="-122"/>
                <a:ea typeface="微软雅黑" panose="020B0503020204020204" charset="-122"/>
                <a:sym typeface="+mn-ea"/>
              </a:rPr>
              <a:t>偏振镜可以过滤某一特定的极化光</a:t>
            </a:r>
          </a:p>
        </p:txBody>
      </p:sp>
      <p:pic>
        <p:nvPicPr>
          <p:cNvPr id="1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46783"/>
          <a:stretch>
            <a:fillRect/>
          </a:stretch>
        </p:blipFill>
        <p:spPr bwMode="auto">
          <a:xfrm>
            <a:off x="3928745" y="4373245"/>
            <a:ext cx="4855845" cy="1619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r="16432"/>
          <a:stretch>
            <a:fillRect/>
          </a:stretch>
        </p:blipFill>
        <p:spPr bwMode="auto">
          <a:xfrm>
            <a:off x="767715" y="4092575"/>
            <a:ext cx="3161665" cy="1945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57"/>
          <p:cNvSpPr txBox="1"/>
          <p:nvPr/>
        </p:nvSpPr>
        <p:spPr>
          <a:xfrm>
            <a:off x="3431367" y="6101953"/>
            <a:ext cx="1427480" cy="306705"/>
          </a:xfrm>
          <a:prstGeom prst="rect">
            <a:avLst/>
          </a:prstGeom>
          <a:noFill/>
        </p:spPr>
        <p:txBody>
          <a:bodyPr wrap="none" rtlCol="0">
            <a:spAutoFit/>
          </a:bodyPr>
          <a:lstStyle/>
          <a:p>
            <a:r>
              <a:rPr lang="zh-CN" altLang="en-US" sz="1400" b="1" dirty="0">
                <a:latin typeface="微软雅黑" panose="020B0503020204020204" charset="-122"/>
                <a:ea typeface="微软雅黑" panose="020B0503020204020204" charset="-122"/>
              </a:rPr>
              <a:t>接收光组合示意</a:t>
            </a:r>
          </a:p>
        </p:txBody>
      </p:sp>
      <p:pic>
        <p:nvPicPr>
          <p:cNvPr id="1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72245" y="4139565"/>
            <a:ext cx="2248535"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57"/>
          <p:cNvSpPr txBox="1"/>
          <p:nvPr/>
        </p:nvSpPr>
        <p:spPr>
          <a:xfrm>
            <a:off x="4655647" y="3680698"/>
            <a:ext cx="1241425" cy="306705"/>
          </a:xfrm>
          <a:prstGeom prst="rect">
            <a:avLst/>
          </a:prstGeom>
          <a:noFill/>
        </p:spPr>
        <p:txBody>
          <a:bodyPr wrap="none" rtlCol="0">
            <a:spAutoFit/>
          </a:bodyPr>
          <a:lstStyle/>
          <a:p>
            <a:r>
              <a:rPr lang="en-US" altLang="zh-CN" sz="1400" b="1" dirty="0">
                <a:latin typeface="微软雅黑" panose="020B0503020204020204" charset="-122"/>
                <a:ea typeface="微软雅黑" panose="020B0503020204020204" charset="-122"/>
              </a:rPr>
              <a:t>P </a:t>
            </a:r>
            <a:r>
              <a:rPr lang="zh-CN" altLang="en-US" sz="1400" b="1" dirty="0">
                <a:latin typeface="微软雅黑" panose="020B0503020204020204" charset="-122"/>
                <a:ea typeface="微软雅黑" panose="020B0503020204020204" charset="-122"/>
              </a:rPr>
              <a:t>垂直偏振光</a:t>
            </a:r>
          </a:p>
        </p:txBody>
      </p:sp>
      <p:sp>
        <p:nvSpPr>
          <p:cNvPr id="21" name="TextBox 57"/>
          <p:cNvSpPr txBox="1"/>
          <p:nvPr/>
        </p:nvSpPr>
        <p:spPr>
          <a:xfrm>
            <a:off x="7031817" y="3680698"/>
            <a:ext cx="1231265" cy="306705"/>
          </a:xfrm>
          <a:prstGeom prst="rect">
            <a:avLst/>
          </a:prstGeom>
          <a:noFill/>
        </p:spPr>
        <p:txBody>
          <a:bodyPr wrap="none" rtlCol="0">
            <a:spAutoFit/>
          </a:bodyPr>
          <a:lstStyle/>
          <a:p>
            <a:r>
              <a:rPr lang="en-US" altLang="zh-CN" sz="1400" b="1" dirty="0">
                <a:latin typeface="微软雅黑" panose="020B0503020204020204" charset="-122"/>
                <a:ea typeface="微软雅黑" panose="020B0503020204020204" charset="-122"/>
              </a:rPr>
              <a:t>S </a:t>
            </a:r>
            <a:r>
              <a:rPr lang="zh-CN" altLang="en-US" sz="1400" b="1" dirty="0">
                <a:latin typeface="微软雅黑" panose="020B0503020204020204" charset="-122"/>
                <a:ea typeface="微软雅黑" panose="020B0503020204020204" charset="-122"/>
              </a:rPr>
              <a:t>水平偏振光</a:t>
            </a:r>
          </a:p>
        </p:txBody>
      </p:sp>
      <p:sp>
        <p:nvSpPr>
          <p:cNvPr id="22" name="TextBox 57"/>
          <p:cNvSpPr txBox="1"/>
          <p:nvPr/>
        </p:nvSpPr>
        <p:spPr>
          <a:xfrm>
            <a:off x="9378142" y="3680698"/>
            <a:ext cx="1244600" cy="306705"/>
          </a:xfrm>
          <a:prstGeom prst="rect">
            <a:avLst/>
          </a:prstGeom>
          <a:noFill/>
        </p:spPr>
        <p:txBody>
          <a:bodyPr wrap="none" rtlCol="0">
            <a:spAutoFit/>
          </a:bodyPr>
          <a:lstStyle/>
          <a:p>
            <a:r>
              <a:rPr lang="en-US" altLang="zh-CN" sz="1400" b="1" dirty="0">
                <a:latin typeface="微软雅黑" panose="020B0503020204020204" charset="-122"/>
                <a:ea typeface="微软雅黑" panose="020B0503020204020204" charset="-122"/>
              </a:rPr>
              <a:t>C </a:t>
            </a:r>
            <a:r>
              <a:rPr lang="zh-CN" altLang="en-US" sz="1400" b="1" dirty="0">
                <a:latin typeface="微软雅黑" panose="020B0503020204020204" charset="-122"/>
                <a:ea typeface="微软雅黑" panose="020B0503020204020204" charset="-122"/>
              </a:rPr>
              <a:t>循环偏振光</a:t>
            </a:r>
          </a:p>
        </p:txBody>
      </p:sp>
      <p:sp>
        <p:nvSpPr>
          <p:cNvPr id="23" name="TextBox 57"/>
          <p:cNvSpPr txBox="1"/>
          <p:nvPr/>
        </p:nvSpPr>
        <p:spPr>
          <a:xfrm>
            <a:off x="1488267" y="3680698"/>
            <a:ext cx="1905000" cy="306705"/>
          </a:xfrm>
          <a:prstGeom prst="rect">
            <a:avLst/>
          </a:prstGeom>
          <a:noFill/>
        </p:spPr>
        <p:txBody>
          <a:bodyPr wrap="none" rtlCol="0">
            <a:spAutoFit/>
          </a:bodyPr>
          <a:lstStyle/>
          <a:p>
            <a:r>
              <a:rPr lang="en-US" sz="1400" b="1" dirty="0">
                <a:latin typeface="微软雅黑" panose="020B0503020204020204" charset="-122"/>
                <a:ea typeface="微软雅黑" panose="020B0503020204020204" charset="-122"/>
              </a:rPr>
              <a:t>PUMA9980</a:t>
            </a:r>
            <a:r>
              <a:rPr lang="zh-CN" altLang="en-US" sz="1400" b="1" dirty="0">
                <a:latin typeface="微软雅黑" panose="020B0503020204020204" charset="-122"/>
                <a:ea typeface="微软雅黑" panose="020B0503020204020204" charset="-122"/>
              </a:rPr>
              <a:t>新型光源</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18</a:t>
            </a:fld>
            <a:endParaRPr lang="zh-CN" altLang="en-US" dirty="0">
              <a:solidFill>
                <a:prstClr val="white"/>
              </a:solidFill>
            </a:endParaRPr>
          </a:p>
        </p:txBody>
      </p:sp>
      <p:sp>
        <p:nvSpPr>
          <p:cNvPr id="5" name="标题 4"/>
          <p:cNvSpPr>
            <a:spLocks noGrp="1"/>
          </p:cNvSpPr>
          <p:nvPr>
            <p:ph type="title"/>
          </p:nvPr>
        </p:nvSpPr>
        <p:spPr/>
        <p:txBody>
          <a:bodyPr/>
          <a:lstStyle/>
          <a:p>
            <a:r>
              <a:rPr lang="zh-CN" altLang="en-US"/>
              <a:t>暗场信号处理傅里叶</a:t>
            </a:r>
            <a:r>
              <a:rPr lang="en-US" altLang="zh-CN"/>
              <a:t>filter</a:t>
            </a:r>
            <a:r>
              <a:rPr lang="zh-CN" altLang="en-US">
                <a:sym typeface="+mn-ea"/>
              </a:rPr>
              <a:t>介绍</a:t>
            </a:r>
          </a:p>
        </p:txBody>
      </p:sp>
      <p:sp>
        <p:nvSpPr>
          <p:cNvPr id="6" name="TextBox 3"/>
          <p:cNvSpPr txBox="1"/>
          <p:nvPr/>
        </p:nvSpPr>
        <p:spPr>
          <a:xfrm>
            <a:off x="864235" y="989280"/>
            <a:ext cx="10787380" cy="2030095"/>
          </a:xfrm>
          <a:prstGeom prst="rect">
            <a:avLst/>
          </a:prstGeom>
          <a:noFill/>
        </p:spPr>
        <p:txBody>
          <a:bodyPr wrap="square" rtlCol="0">
            <a:spAutoFit/>
          </a:bodyPr>
          <a:lstStyle/>
          <a:p>
            <a:pPr marL="285750" indent="-285750">
              <a:lnSpc>
                <a:spcPct val="150000"/>
              </a:lnSpc>
              <a:buFont typeface="Wingdings" panose="05000000000000000000" charset="0"/>
              <a:buChar char="Ø"/>
            </a:pPr>
            <a:r>
              <a:rPr lang="en-US" altLang="zh-CN" sz="2000" dirty="0">
                <a:latin typeface="微软雅黑" panose="020B0503020204020204" charset="-122"/>
                <a:ea typeface="微软雅黑" panose="020B0503020204020204" charset="-122"/>
                <a:cs typeface="微软雅黑" panose="020B0503020204020204" charset="-122"/>
                <a:sym typeface="+mn-ea"/>
              </a:rPr>
              <a:t>Fourier Filter</a:t>
            </a:r>
            <a:r>
              <a:rPr lang="zh-CN" altLang="en-US" sz="2000" dirty="0">
                <a:latin typeface="微软雅黑" panose="020B0503020204020204" charset="-122"/>
                <a:ea typeface="微软雅黑" panose="020B0503020204020204" charset="-122"/>
                <a:cs typeface="微软雅黑" panose="020B0503020204020204" charset="-122"/>
              </a:rPr>
              <a:t>的意义与作用：</a:t>
            </a:r>
            <a:endParaRPr lang="en-US" altLang="zh-CN" dirty="0">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charset="0"/>
            </a:pPr>
            <a:r>
              <a:rPr lang="en-US" altLang="zh-CN" sz="1600" dirty="0">
                <a:latin typeface="微软雅黑" panose="020B0503020204020204" charset="-122"/>
                <a:ea typeface="微软雅黑" panose="020B0503020204020204" charset="-122"/>
                <a:cs typeface="微软雅黑" panose="020B0503020204020204" charset="-122"/>
              </a:rPr>
              <a:t>PUMA </a:t>
            </a:r>
            <a:r>
              <a:rPr lang="zh-CN" altLang="en-US" sz="1600" dirty="0">
                <a:latin typeface="微软雅黑" panose="020B0503020204020204" charset="-122"/>
                <a:ea typeface="微软雅黑" panose="020B0503020204020204" charset="-122"/>
                <a:cs typeface="微软雅黑" panose="020B0503020204020204" charset="-122"/>
              </a:rPr>
              <a:t>是基于对</a:t>
            </a:r>
            <a:r>
              <a:rPr lang="en-US" altLang="zh-CN" sz="1600" dirty="0">
                <a:latin typeface="微软雅黑" panose="020B0503020204020204" charset="-122"/>
                <a:ea typeface="微软雅黑" panose="020B0503020204020204" charset="-122"/>
                <a:cs typeface="微软雅黑" panose="020B0503020204020204" charset="-122"/>
              </a:rPr>
              <a:t>pattern </a:t>
            </a:r>
            <a:r>
              <a:rPr lang="zh-CN" altLang="en-US" sz="1600" dirty="0">
                <a:latin typeface="微软雅黑" panose="020B0503020204020204" charset="-122"/>
                <a:ea typeface="微软雅黑" panose="020B0503020204020204" charset="-122"/>
                <a:cs typeface="微软雅黑" panose="020B0503020204020204" charset="-122"/>
              </a:rPr>
              <a:t>散射光信号的收集和分析来扫描成像的，而对于重复图案，其散射光会形成衍射点，信号相互重合，使得得到的</a:t>
            </a:r>
            <a:r>
              <a:rPr lang="en-US" altLang="zh-CN" sz="1600" dirty="0">
                <a:latin typeface="微软雅黑" panose="020B0503020204020204" charset="-122"/>
                <a:ea typeface="微软雅黑" panose="020B0503020204020204" charset="-122"/>
                <a:cs typeface="微软雅黑" panose="020B0503020204020204" charset="-122"/>
              </a:rPr>
              <a:t>true defect</a:t>
            </a:r>
            <a:r>
              <a:rPr lang="zh-CN" altLang="en-US" sz="1600" dirty="0">
                <a:latin typeface="微软雅黑" panose="020B0503020204020204" charset="-122"/>
                <a:ea typeface="微软雅黑" panose="020B0503020204020204" charset="-122"/>
                <a:cs typeface="微软雅黑" panose="020B0503020204020204" charset="-122"/>
              </a:rPr>
              <a:t>信号淹没在高频重复图案的信号中，干扰对</a:t>
            </a:r>
            <a:r>
              <a:rPr lang="en-US" altLang="zh-CN" sz="1600" dirty="0">
                <a:latin typeface="微软雅黑" panose="020B0503020204020204" charset="-122"/>
                <a:ea typeface="微软雅黑" panose="020B0503020204020204" charset="-122"/>
                <a:cs typeface="微软雅黑" panose="020B0503020204020204" charset="-122"/>
              </a:rPr>
              <a:t>defect</a:t>
            </a:r>
            <a:r>
              <a:rPr lang="zh-CN" altLang="en-US" sz="1600" dirty="0">
                <a:latin typeface="微软雅黑" panose="020B0503020204020204" charset="-122"/>
                <a:ea typeface="微软雅黑" panose="020B0503020204020204" charset="-122"/>
                <a:cs typeface="微软雅黑" panose="020B0503020204020204" charset="-122"/>
              </a:rPr>
              <a:t>信息分析，如图</a:t>
            </a:r>
            <a:r>
              <a:rPr lang="en-US" altLang="zh-CN" sz="1600" dirty="0">
                <a:latin typeface="微软雅黑" panose="020B0503020204020204" charset="-122"/>
                <a:ea typeface="微软雅黑" panose="020B0503020204020204" charset="-122"/>
                <a:cs typeface="微软雅黑" panose="020B0503020204020204" charset="-122"/>
              </a:rPr>
              <a:t>1</a:t>
            </a:r>
            <a:r>
              <a:rPr lang="zh-CN" altLang="en-US" sz="1600" dirty="0">
                <a:latin typeface="微软雅黑" panose="020B0503020204020204" charset="-122"/>
                <a:ea typeface="微软雅黑" panose="020B0503020204020204" charset="-122"/>
                <a:cs typeface="微软雅黑" panose="020B0503020204020204" charset="-122"/>
              </a:rPr>
              <a:t>。如果对含有强干扰的信息按照不同的频率分解，可以得到图</a:t>
            </a:r>
            <a:r>
              <a:rPr lang="en-US" altLang="zh-CN" sz="1600" dirty="0">
                <a:latin typeface="微软雅黑" panose="020B0503020204020204" charset="-122"/>
                <a:ea typeface="微软雅黑" panose="020B0503020204020204" charset="-122"/>
                <a:cs typeface="微软雅黑" panose="020B0503020204020204" charset="-122"/>
              </a:rPr>
              <a:t>2</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Fourier filter</a:t>
            </a:r>
            <a:r>
              <a:rPr lang="zh-CN" altLang="en-US" sz="1600" dirty="0">
                <a:latin typeface="微软雅黑" panose="020B0503020204020204" charset="-122"/>
                <a:ea typeface="微软雅黑" panose="020B0503020204020204" charset="-122"/>
                <a:cs typeface="微软雅黑" panose="020B0503020204020204" charset="-122"/>
              </a:rPr>
              <a:t>的作用就是通过滤掉高频信号，得到清晰的</a:t>
            </a:r>
            <a:r>
              <a:rPr lang="en-US" altLang="zh-CN" sz="1600" dirty="0">
                <a:latin typeface="微软雅黑" panose="020B0503020204020204" charset="-122"/>
                <a:ea typeface="微软雅黑" panose="020B0503020204020204" charset="-122"/>
                <a:cs typeface="微软雅黑" panose="020B0503020204020204" charset="-122"/>
              </a:rPr>
              <a:t>true defect</a:t>
            </a:r>
            <a:r>
              <a:rPr lang="zh-CN" altLang="en-US" sz="1600" dirty="0">
                <a:latin typeface="微软雅黑" panose="020B0503020204020204" charset="-122"/>
                <a:ea typeface="微软雅黑" panose="020B0503020204020204" charset="-122"/>
                <a:cs typeface="微软雅黑" panose="020B0503020204020204" charset="-122"/>
              </a:rPr>
              <a:t>信号。</a:t>
            </a:r>
            <a:endParaRPr lang="en-US" altLang="zh-CN" sz="1600" dirty="0">
              <a:latin typeface="微软雅黑" panose="020B0503020204020204" charset="-122"/>
              <a:ea typeface="微软雅黑" panose="020B0503020204020204" charset="-122"/>
              <a:cs typeface="微软雅黑" panose="020B0503020204020204" charset="-122"/>
            </a:endParaRPr>
          </a:p>
        </p:txBody>
      </p:sp>
      <p:sp>
        <p:nvSpPr>
          <p:cNvPr id="7" name="矩形 6"/>
          <p:cNvSpPr/>
          <p:nvPr/>
        </p:nvSpPr>
        <p:spPr>
          <a:xfrm>
            <a:off x="5415280" y="3997325"/>
            <a:ext cx="2279015" cy="275590"/>
          </a:xfrm>
          <a:prstGeom prst="rect">
            <a:avLst/>
          </a:prstGeom>
        </p:spPr>
        <p:txBody>
          <a:bodyPr wrap="square">
            <a:spAutoFit/>
          </a:bodyPr>
          <a:lstStyle/>
          <a:p>
            <a:r>
              <a:rPr lang="zh-CN" altLang="en-US" sz="1200" b="1" dirty="0">
                <a:latin typeface="微软雅黑" panose="020B0503020204020204" charset="-122"/>
                <a:ea typeface="微软雅黑" panose="020B0503020204020204" charset="-122"/>
                <a:cs typeface="微软雅黑" panose="020B0503020204020204" charset="-122"/>
              </a:rPr>
              <a:t>图</a:t>
            </a:r>
            <a:r>
              <a:rPr lang="en-US" altLang="zh-CN" sz="1200" b="1" dirty="0">
                <a:latin typeface="微软雅黑" panose="020B0503020204020204" charset="-122"/>
                <a:ea typeface="微软雅黑" panose="020B0503020204020204" charset="-122"/>
                <a:cs typeface="微软雅黑" panose="020B0503020204020204" charset="-122"/>
              </a:rPr>
              <a:t>1 </a:t>
            </a:r>
            <a:r>
              <a:rPr lang="zh-CN" altLang="en-US" sz="1200" b="1" dirty="0">
                <a:latin typeface="微软雅黑" panose="020B0503020204020204" charset="-122"/>
                <a:ea typeface="微软雅黑" panose="020B0503020204020204" charset="-122"/>
                <a:cs typeface="微软雅黑" panose="020B0503020204020204" charset="-122"/>
              </a:rPr>
              <a:t>高频信号干扰的缺陷信息</a:t>
            </a:r>
          </a:p>
        </p:txBody>
      </p:sp>
      <p:pic>
        <p:nvPicPr>
          <p:cNvPr id="16" name="Picture 6" descr="C:\Users\95667\AppData\Local\Microsoft\Windows\Temporary Internet Files\Content.Outlook\AKQYEPLD\b0aad90d3068041ffcb302b15843a91b_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810" y="2708275"/>
            <a:ext cx="1817370" cy="1270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7632065" y="3982085"/>
            <a:ext cx="1907540" cy="275590"/>
          </a:xfrm>
          <a:prstGeom prst="rect">
            <a:avLst/>
          </a:prstGeom>
        </p:spPr>
        <p:txBody>
          <a:bodyPr wrap="square">
            <a:spAutoFit/>
          </a:bodyPr>
          <a:lstStyle/>
          <a:p>
            <a:r>
              <a:rPr lang="zh-CN" altLang="en-US" sz="1200" b="1" dirty="0">
                <a:latin typeface="微软雅黑" panose="020B0503020204020204" charset="-122"/>
                <a:ea typeface="微软雅黑" panose="020B0503020204020204" charset="-122"/>
                <a:cs typeface="微软雅黑" panose="020B0503020204020204" charset="-122"/>
              </a:rPr>
              <a:t>图</a:t>
            </a:r>
            <a:r>
              <a:rPr lang="en-US" altLang="zh-CN" sz="1200" b="1" dirty="0">
                <a:latin typeface="微软雅黑" panose="020B0503020204020204" charset="-122"/>
                <a:ea typeface="微软雅黑" panose="020B0503020204020204" charset="-122"/>
                <a:cs typeface="微软雅黑" panose="020B0503020204020204" charset="-122"/>
              </a:rPr>
              <a:t>2 </a:t>
            </a:r>
            <a:r>
              <a:rPr lang="zh-CN" altLang="en-US" sz="1200" b="1" dirty="0">
                <a:latin typeface="微软雅黑" panose="020B0503020204020204" charset="-122"/>
                <a:ea typeface="微软雅黑" panose="020B0503020204020204" charset="-122"/>
                <a:cs typeface="微软雅黑" panose="020B0503020204020204" charset="-122"/>
              </a:rPr>
              <a:t>缺陷信息按频率分解</a:t>
            </a:r>
          </a:p>
        </p:txBody>
      </p:sp>
      <p:grpSp>
        <p:nvGrpSpPr>
          <p:cNvPr id="24" name="组合 23"/>
          <p:cNvGrpSpPr/>
          <p:nvPr/>
        </p:nvGrpSpPr>
        <p:grpSpPr>
          <a:xfrm>
            <a:off x="7679690" y="2708275"/>
            <a:ext cx="1918336" cy="1273467"/>
            <a:chOff x="2949194" y="3047336"/>
            <a:chExt cx="2860617" cy="1936800"/>
          </a:xfrm>
        </p:grpSpPr>
        <p:pic>
          <p:nvPicPr>
            <p:cNvPr id="19" name="Picture 2" descr="C:\Users\95667\AppData\Local\Microsoft\Windows\Temporary Internet Files\Content.Outlook\AKQYEPLD\e2555d6725893c81fa6ebcf413b96b60_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9194" y="3047336"/>
              <a:ext cx="2577490" cy="19368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3693466" y="3141015"/>
              <a:ext cx="2116345" cy="395963"/>
            </a:xfrm>
            <a:prstGeom prst="rect">
              <a:avLst/>
            </a:prstGeom>
          </p:spPr>
          <p:txBody>
            <a:bodyPr wrap="square">
              <a:spAutoFit/>
            </a:bodyPr>
            <a:lstStyle/>
            <a:p>
              <a:r>
                <a:rPr lang="zh-CN" altLang="en-US" sz="1100" dirty="0">
                  <a:solidFill>
                    <a:srgbClr val="0000FF"/>
                  </a:solidFill>
                  <a:latin typeface="微软雅黑" panose="020B0503020204020204" charset="-122"/>
                  <a:ea typeface="微软雅黑" panose="020B0503020204020204" charset="-122"/>
                  <a:cs typeface="微软雅黑" panose="020B0503020204020204" charset="-122"/>
                </a:rPr>
                <a:t>重复</a:t>
              </a:r>
              <a:r>
                <a:rPr lang="en-US" altLang="zh-CN" sz="1100" dirty="0">
                  <a:solidFill>
                    <a:srgbClr val="0000FF"/>
                  </a:solidFill>
                  <a:latin typeface="微软雅黑" panose="020B0503020204020204" charset="-122"/>
                  <a:ea typeface="微软雅黑" panose="020B0503020204020204" charset="-122"/>
                  <a:cs typeface="微软雅黑" panose="020B0503020204020204" charset="-122"/>
                </a:rPr>
                <a:t>pattern</a:t>
              </a:r>
              <a:r>
                <a:rPr lang="zh-CN" altLang="en-US" sz="1100" dirty="0">
                  <a:solidFill>
                    <a:srgbClr val="0000FF"/>
                  </a:solidFill>
                  <a:latin typeface="微软雅黑" panose="020B0503020204020204" charset="-122"/>
                  <a:ea typeface="微软雅黑" panose="020B0503020204020204" charset="-122"/>
                  <a:cs typeface="微软雅黑" panose="020B0503020204020204" charset="-122"/>
                </a:rPr>
                <a:t>信号</a:t>
              </a:r>
            </a:p>
          </p:txBody>
        </p:sp>
        <p:cxnSp>
          <p:nvCxnSpPr>
            <p:cNvPr id="9" name="直接箭头连接符 8"/>
            <p:cNvCxnSpPr/>
            <p:nvPr/>
          </p:nvCxnSpPr>
          <p:spPr>
            <a:xfrm flipV="1">
              <a:off x="4260970" y="3460523"/>
              <a:ext cx="154815" cy="314453"/>
            </a:xfrm>
            <a:prstGeom prst="straightConnector1">
              <a:avLst/>
            </a:prstGeom>
            <a:ln>
              <a:solidFill>
                <a:srgbClr val="0000FF"/>
              </a:solidFill>
              <a:tailEnd type="arrow"/>
            </a:ln>
          </p:spPr>
          <p:style>
            <a:lnRef idx="1">
              <a:schemeClr val="dk1"/>
            </a:lnRef>
            <a:fillRef idx="0">
              <a:schemeClr val="dk1"/>
            </a:fillRef>
            <a:effectRef idx="0">
              <a:schemeClr val="dk1"/>
            </a:effectRef>
            <a:fontRef idx="minor">
              <a:schemeClr val="tx1"/>
            </a:fontRef>
          </p:style>
        </p:cxnSp>
        <p:sp>
          <p:nvSpPr>
            <p:cNvPr id="20" name="矩形 19"/>
            <p:cNvSpPr/>
            <p:nvPr/>
          </p:nvSpPr>
          <p:spPr>
            <a:xfrm>
              <a:off x="3263568" y="4437069"/>
              <a:ext cx="1314312" cy="395963"/>
            </a:xfrm>
            <a:prstGeom prst="rect">
              <a:avLst/>
            </a:prstGeom>
          </p:spPr>
          <p:txBody>
            <a:bodyPr wrap="square">
              <a:spAutoFit/>
            </a:bodyPr>
            <a:lstStyle/>
            <a:p>
              <a:r>
                <a:rPr lang="en-US" altLang="zh-CN" sz="1100" dirty="0">
                  <a:solidFill>
                    <a:srgbClr val="C00000"/>
                  </a:solidFill>
                  <a:latin typeface="微软雅黑" panose="020B0503020204020204" charset="-122"/>
                  <a:ea typeface="微软雅黑" panose="020B0503020204020204" charset="-122"/>
                  <a:cs typeface="微软雅黑" panose="020B0503020204020204" charset="-122"/>
                </a:rPr>
                <a:t>defect</a:t>
              </a:r>
              <a:r>
                <a:rPr lang="zh-CN" altLang="en-US" sz="1100" dirty="0">
                  <a:solidFill>
                    <a:srgbClr val="C00000"/>
                  </a:solidFill>
                  <a:latin typeface="微软雅黑" panose="020B0503020204020204" charset="-122"/>
                  <a:ea typeface="微软雅黑" panose="020B0503020204020204" charset="-122"/>
                  <a:cs typeface="微软雅黑" panose="020B0503020204020204" charset="-122"/>
                </a:rPr>
                <a:t>信号</a:t>
              </a:r>
            </a:p>
          </p:txBody>
        </p:sp>
        <p:cxnSp>
          <p:nvCxnSpPr>
            <p:cNvPr id="21" name="直接箭头连接符 20"/>
            <p:cNvCxnSpPr/>
            <p:nvPr/>
          </p:nvCxnSpPr>
          <p:spPr>
            <a:xfrm flipH="1">
              <a:off x="3935372" y="4068959"/>
              <a:ext cx="288032" cy="360039"/>
            </a:xfrm>
            <a:prstGeom prst="straightConnector1">
              <a:avLst/>
            </a:prstGeom>
            <a:ln>
              <a:solidFill>
                <a:srgbClr val="C00000"/>
              </a:solidFill>
              <a:tailEnd type="arrow"/>
            </a:ln>
          </p:spPr>
          <p:style>
            <a:lnRef idx="1">
              <a:schemeClr val="dk1"/>
            </a:lnRef>
            <a:fillRef idx="0">
              <a:schemeClr val="dk1"/>
            </a:fillRef>
            <a:effectRef idx="0">
              <a:schemeClr val="dk1"/>
            </a:effectRef>
            <a:fontRef idx="minor">
              <a:schemeClr val="tx1"/>
            </a:fontRef>
          </p:style>
        </p:cxnSp>
      </p:grpSp>
      <p:pic>
        <p:nvPicPr>
          <p:cNvPr id="31" name="Picture 4" descr="C:\Users\95667\AppData\Local\Microsoft\Windows\Temporary Internet Files\Content.Outlook\AKQYEPLD\578cb9c086cc61b07489146bc3972f23_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4105" y="2708275"/>
            <a:ext cx="1750060" cy="1264920"/>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10215245" y="3988435"/>
            <a:ext cx="1236345" cy="275590"/>
          </a:xfrm>
          <a:prstGeom prst="rect">
            <a:avLst/>
          </a:prstGeom>
        </p:spPr>
        <p:txBody>
          <a:bodyPr wrap="square">
            <a:spAutoFit/>
          </a:bodyPr>
          <a:lstStyle/>
          <a:p>
            <a:pPr algn="ctr"/>
            <a:r>
              <a:rPr lang="zh-CN" altLang="en-US" sz="1200" b="1" dirty="0">
                <a:latin typeface="微软雅黑" panose="020B0503020204020204" charset="-122"/>
                <a:ea typeface="微软雅黑" panose="020B0503020204020204" charset="-122"/>
                <a:cs typeface="微软雅黑" panose="020B0503020204020204" charset="-122"/>
              </a:rPr>
              <a:t>图</a:t>
            </a:r>
            <a:r>
              <a:rPr lang="en-US" altLang="zh-CN" sz="1200" b="1" dirty="0">
                <a:latin typeface="微软雅黑" panose="020B0503020204020204" charset="-122"/>
                <a:ea typeface="微软雅黑" panose="020B0503020204020204" charset="-122"/>
                <a:cs typeface="微软雅黑" panose="020B0503020204020204" charset="-122"/>
              </a:rPr>
              <a:t>3 </a:t>
            </a:r>
            <a:r>
              <a:rPr lang="zh-CN" altLang="en-US" sz="1200" b="1" dirty="0">
                <a:latin typeface="微软雅黑" panose="020B0503020204020204" charset="-122"/>
                <a:ea typeface="微软雅黑" panose="020B0503020204020204" charset="-122"/>
                <a:cs typeface="微软雅黑" panose="020B0503020204020204" charset="-122"/>
              </a:rPr>
              <a:t>缺陷信息</a:t>
            </a:r>
          </a:p>
        </p:txBody>
      </p:sp>
      <p:sp>
        <p:nvSpPr>
          <p:cNvPr id="27" name="右箭头 26"/>
          <p:cNvSpPr/>
          <p:nvPr/>
        </p:nvSpPr>
        <p:spPr>
          <a:xfrm>
            <a:off x="9598025" y="3217545"/>
            <a:ext cx="259715" cy="254635"/>
          </a:xfrm>
          <a:prstGeom prst="right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5" name="矩形 34"/>
          <p:cNvSpPr/>
          <p:nvPr/>
        </p:nvSpPr>
        <p:spPr>
          <a:xfrm>
            <a:off x="9335770" y="3405505"/>
            <a:ext cx="704215" cy="645160"/>
          </a:xfrm>
          <a:prstGeom prst="rect">
            <a:avLst/>
          </a:prstGeom>
        </p:spPr>
        <p:txBody>
          <a:bodyPr wrap="square">
            <a:spAutoFit/>
          </a:bodyPr>
          <a:lstStyle/>
          <a:p>
            <a:pPr algn="ctr"/>
            <a:r>
              <a:rPr lang="zh-CN" altLang="en-US" sz="1200" b="1" dirty="0">
                <a:latin typeface="微软雅黑" panose="020B0503020204020204" charset="-122"/>
                <a:ea typeface="微软雅黑" panose="020B0503020204020204" charset="-122"/>
              </a:rPr>
              <a:t>滤掉</a:t>
            </a:r>
            <a:endParaRPr lang="en-US" altLang="zh-CN" sz="1200" b="1" dirty="0">
              <a:latin typeface="微软雅黑" panose="020B0503020204020204" charset="-122"/>
              <a:ea typeface="微软雅黑" panose="020B0503020204020204" charset="-122"/>
            </a:endParaRPr>
          </a:p>
          <a:p>
            <a:pPr algn="ctr"/>
            <a:r>
              <a:rPr lang="zh-CN" altLang="en-US" sz="1200" b="1" dirty="0">
                <a:latin typeface="微软雅黑" panose="020B0503020204020204" charset="-122"/>
                <a:ea typeface="微软雅黑" panose="020B0503020204020204" charset="-122"/>
              </a:rPr>
              <a:t>高频</a:t>
            </a:r>
            <a:endParaRPr lang="en-US" altLang="zh-CN" sz="1200" b="1" dirty="0">
              <a:latin typeface="微软雅黑" panose="020B0503020204020204" charset="-122"/>
              <a:ea typeface="微软雅黑" panose="020B0503020204020204" charset="-122"/>
            </a:endParaRPr>
          </a:p>
          <a:p>
            <a:pPr algn="ctr"/>
            <a:r>
              <a:rPr lang="zh-CN" altLang="en-US" sz="1200" b="1" dirty="0">
                <a:latin typeface="微软雅黑" panose="020B0503020204020204" charset="-122"/>
                <a:ea typeface="微软雅黑" panose="020B0503020204020204" charset="-122"/>
              </a:rPr>
              <a:t>信号</a:t>
            </a:r>
          </a:p>
        </p:txBody>
      </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l="5839" r="6120" b="14528"/>
          <a:stretch>
            <a:fillRect/>
          </a:stretch>
        </p:blipFill>
        <p:spPr bwMode="auto">
          <a:xfrm>
            <a:off x="623570" y="2980055"/>
            <a:ext cx="4554220" cy="2529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6">
            <a:extLst>
              <a:ext uri="{28A0092B-C50C-407E-A947-70E740481C1C}">
                <a14:useLocalDpi xmlns:a14="http://schemas.microsoft.com/office/drawing/2010/main" val="0"/>
              </a:ext>
            </a:extLst>
          </a:blip>
          <a:srcRect b="4353"/>
          <a:stretch>
            <a:fillRect/>
          </a:stretch>
        </p:blipFill>
        <p:spPr bwMode="auto">
          <a:xfrm>
            <a:off x="5447665" y="4580255"/>
            <a:ext cx="3618865" cy="1378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组合 12"/>
          <p:cNvGrpSpPr/>
          <p:nvPr/>
        </p:nvGrpSpPr>
        <p:grpSpPr>
          <a:xfrm>
            <a:off x="9192279" y="4580255"/>
            <a:ext cx="2862961" cy="1402930"/>
            <a:chOff x="9405525" y="4286250"/>
            <a:chExt cx="2203957" cy="1080000"/>
          </a:xfrm>
        </p:grpSpPr>
        <p:pic>
          <p:nvPicPr>
            <p:cNvPr id="14" name="图片 13"/>
            <p:cNvPicPr>
              <a:picLocks noChangeAspect="1"/>
            </p:cNvPicPr>
            <p:nvPr/>
          </p:nvPicPr>
          <p:blipFill>
            <a:blip r:embed="rId7"/>
            <a:stretch>
              <a:fillRect/>
            </a:stretch>
          </p:blipFill>
          <p:spPr>
            <a:xfrm>
              <a:off x="10529482" y="4286250"/>
              <a:ext cx="1080000" cy="1080000"/>
            </a:xfrm>
            <a:prstGeom prst="rect">
              <a:avLst/>
            </a:prstGeom>
          </p:spPr>
        </p:pic>
        <p:pic>
          <p:nvPicPr>
            <p:cNvPr id="11" name="图片 10"/>
            <p:cNvPicPr>
              <a:picLocks noChangeAspect="1"/>
            </p:cNvPicPr>
            <p:nvPr/>
          </p:nvPicPr>
          <p:blipFill>
            <a:blip r:embed="rId8"/>
            <a:stretch>
              <a:fillRect/>
            </a:stretch>
          </p:blipFill>
          <p:spPr>
            <a:xfrm>
              <a:off x="9405525" y="4286250"/>
              <a:ext cx="1080000" cy="1080000"/>
            </a:xfrm>
            <a:prstGeom prst="rect">
              <a:avLst/>
            </a:prstGeom>
          </p:spPr>
        </p:pic>
        <p:sp>
          <p:nvSpPr>
            <p:cNvPr id="15" name="椭圆 14"/>
            <p:cNvSpPr/>
            <p:nvPr/>
          </p:nvSpPr>
          <p:spPr>
            <a:xfrm>
              <a:off x="9560354" y="4591060"/>
              <a:ext cx="360004" cy="360040"/>
            </a:xfrm>
            <a:prstGeom prst="ellipse">
              <a:avLst/>
            </a:prstGeom>
            <a:ln>
              <a:solidFill>
                <a:srgbClr val="FF0000"/>
              </a:solidFill>
            </a:ln>
          </p:spPr>
          <p:txBody>
            <a:bodyPr wrap="square" rtlCol="0" anchor="ctr">
              <a:spAutoFit/>
            </a:bodyPr>
            <a:lstStyle/>
            <a:p>
              <a:pPr algn="ctr"/>
              <a:endParaRPr lang="zh-CN" altLang="en-US" sz="2100" kern="1200" dirty="0" err="1">
                <a:solidFill>
                  <a:schemeClr val="tx1"/>
                </a:solidFill>
                <a:effectLst/>
                <a:latin typeface="+mn-lt"/>
                <a:ea typeface="+mn-ea"/>
                <a:cs typeface="+mn-cs"/>
              </a:endParaRPr>
            </a:p>
          </p:txBody>
        </p:sp>
        <p:sp>
          <p:nvSpPr>
            <p:cNvPr id="17" name="椭圆 16"/>
            <p:cNvSpPr/>
            <p:nvPr/>
          </p:nvSpPr>
          <p:spPr>
            <a:xfrm>
              <a:off x="10861682" y="4591359"/>
              <a:ext cx="360004" cy="360040"/>
            </a:xfrm>
            <a:prstGeom prst="ellipse">
              <a:avLst/>
            </a:prstGeom>
            <a:ln>
              <a:solidFill>
                <a:srgbClr val="FF0000"/>
              </a:solidFill>
            </a:ln>
          </p:spPr>
          <p:txBody>
            <a:bodyPr wrap="square" rtlCol="0" anchor="ctr">
              <a:spAutoFit/>
            </a:bodyPr>
            <a:lstStyle/>
            <a:p>
              <a:pPr algn="ctr"/>
              <a:endParaRPr lang="zh-CN" altLang="en-US" sz="2100" kern="1200" dirty="0" err="1">
                <a:solidFill>
                  <a:schemeClr val="tx1"/>
                </a:solidFill>
                <a:effectLst/>
                <a:latin typeface="+mn-lt"/>
                <a:ea typeface="+mn-ea"/>
                <a:cs typeface="+mn-cs"/>
              </a:endParaRPr>
            </a:p>
          </p:txBody>
        </p:sp>
      </p:grpSp>
      <p:sp>
        <p:nvSpPr>
          <p:cNvPr id="18" name="矩形 17"/>
          <p:cNvSpPr/>
          <p:nvPr/>
        </p:nvSpPr>
        <p:spPr>
          <a:xfrm>
            <a:off x="9636125" y="6021070"/>
            <a:ext cx="1932940" cy="275590"/>
          </a:xfrm>
          <a:prstGeom prst="rect">
            <a:avLst/>
          </a:prstGeom>
        </p:spPr>
        <p:txBody>
          <a:bodyPr wrap="square">
            <a:spAutoFit/>
          </a:bodyPr>
          <a:lstStyle/>
          <a:p>
            <a:pPr algn="ctr"/>
            <a:r>
              <a:rPr lang="zh-CN" sz="1200" b="1" dirty="0">
                <a:latin typeface="微软雅黑" panose="020B0503020204020204" charset="-122"/>
                <a:ea typeface="微软雅黑" panose="020B0503020204020204" charset="-122"/>
                <a:cs typeface="微软雅黑" panose="020B0503020204020204" charset="-122"/>
              </a:rPr>
              <a:t>举例：重复图形中的缺陷</a:t>
            </a:r>
          </a:p>
        </p:txBody>
      </p:sp>
      <p:sp>
        <p:nvSpPr>
          <p:cNvPr id="22" name="矩形 21"/>
          <p:cNvSpPr/>
          <p:nvPr/>
        </p:nvSpPr>
        <p:spPr>
          <a:xfrm>
            <a:off x="1775460" y="5707380"/>
            <a:ext cx="2279015" cy="275590"/>
          </a:xfrm>
          <a:prstGeom prst="rect">
            <a:avLst/>
          </a:prstGeom>
        </p:spPr>
        <p:txBody>
          <a:bodyPr wrap="square">
            <a:spAutoFit/>
          </a:bodyPr>
          <a:lstStyle/>
          <a:p>
            <a:pPr algn="ctr"/>
            <a:r>
              <a:rPr lang="en-US" altLang="zh-CN" sz="1200" b="1" dirty="0">
                <a:latin typeface="微软雅黑" panose="020B0503020204020204" charset="-122"/>
                <a:ea typeface="微软雅黑" panose="020B0503020204020204" charset="-122"/>
                <a:cs typeface="微软雅黑" panose="020B0503020204020204" charset="-122"/>
                <a:sym typeface="+mn-ea"/>
              </a:rPr>
              <a:t>Fourier Filtering</a:t>
            </a:r>
            <a:r>
              <a:rPr lang="zh-CN" altLang="en-US" sz="1200" b="1" dirty="0">
                <a:latin typeface="微软雅黑" panose="020B0503020204020204" charset="-122"/>
                <a:ea typeface="微软雅黑" panose="020B0503020204020204" charset="-122"/>
                <a:cs typeface="微软雅黑" panose="020B0503020204020204" charset="-122"/>
                <a:sym typeface="+mn-ea"/>
              </a:rPr>
              <a:t>工作原理</a:t>
            </a:r>
          </a:p>
        </p:txBody>
      </p:sp>
      <p:sp>
        <p:nvSpPr>
          <p:cNvPr id="29" name="矩形 28"/>
          <p:cNvSpPr/>
          <p:nvPr/>
        </p:nvSpPr>
        <p:spPr>
          <a:xfrm>
            <a:off x="5288915" y="5925820"/>
            <a:ext cx="1938020" cy="645160"/>
          </a:xfrm>
          <a:prstGeom prst="rect">
            <a:avLst/>
          </a:prstGeom>
        </p:spPr>
        <p:txBody>
          <a:bodyPr wrap="square">
            <a:spAutoFit/>
          </a:bodyPr>
          <a:lstStyle/>
          <a:p>
            <a:pPr algn="ctr"/>
            <a:r>
              <a:rPr lang="en-US" altLang="zh-CN" sz="1200" b="1" dirty="0">
                <a:latin typeface="微软雅黑" panose="020B0503020204020204" charset="-122"/>
                <a:ea typeface="微软雅黑" panose="020B0503020204020204" charset="-122"/>
                <a:cs typeface="微软雅黑" panose="020B0503020204020204" charset="-122"/>
              </a:rPr>
              <a:t>W/O </a:t>
            </a:r>
            <a:r>
              <a:rPr lang="en-US" altLang="zh-CN" sz="1200" b="1" dirty="0">
                <a:latin typeface="微软雅黑" panose="020B0503020204020204" charset="-122"/>
                <a:ea typeface="微软雅黑" panose="020B0503020204020204" charset="-122"/>
                <a:cs typeface="微软雅黑" panose="020B0503020204020204" charset="-122"/>
                <a:sym typeface="+mn-ea"/>
              </a:rPr>
              <a:t>Fourier Filter</a:t>
            </a:r>
          </a:p>
          <a:p>
            <a:pPr algn="ctr"/>
            <a:r>
              <a:rPr lang="zh-CN" altLang="en-US" sz="1200" b="1" dirty="0">
                <a:latin typeface="微软雅黑" panose="020B0503020204020204" charset="-122"/>
                <a:ea typeface="微软雅黑" panose="020B0503020204020204" charset="-122"/>
                <a:cs typeface="微软雅黑" panose="020B0503020204020204" charset="-122"/>
                <a:sym typeface="+mn-ea"/>
              </a:rPr>
              <a:t>缺陷淹没在重复图形的干扰信号中，无法分辨缺陷</a:t>
            </a:r>
            <a:endParaRPr lang="en-US" altLang="zh-CN" sz="1200" b="1" dirty="0">
              <a:latin typeface="微软雅黑" panose="020B0503020204020204" charset="-122"/>
              <a:ea typeface="微软雅黑" panose="020B0503020204020204" charset="-122"/>
              <a:cs typeface="微软雅黑" panose="020B0503020204020204" charset="-122"/>
            </a:endParaRPr>
          </a:p>
        </p:txBody>
      </p:sp>
      <p:sp>
        <p:nvSpPr>
          <p:cNvPr id="30" name="矩形 29"/>
          <p:cNvSpPr/>
          <p:nvPr/>
        </p:nvSpPr>
        <p:spPr>
          <a:xfrm>
            <a:off x="7320280" y="5925820"/>
            <a:ext cx="1831975" cy="645160"/>
          </a:xfrm>
          <a:prstGeom prst="rect">
            <a:avLst/>
          </a:prstGeom>
        </p:spPr>
        <p:txBody>
          <a:bodyPr wrap="square">
            <a:spAutoFit/>
          </a:bodyPr>
          <a:lstStyle/>
          <a:p>
            <a:pPr algn="ctr"/>
            <a:r>
              <a:rPr lang="en-US" altLang="zh-CN" sz="1200" b="1" dirty="0">
                <a:latin typeface="微软雅黑" panose="020B0503020204020204" charset="-122"/>
                <a:ea typeface="微软雅黑" panose="020B0503020204020204" charset="-122"/>
                <a:cs typeface="微软雅黑" panose="020B0503020204020204" charset="-122"/>
              </a:rPr>
              <a:t>W/I </a:t>
            </a:r>
            <a:r>
              <a:rPr lang="en-US" altLang="zh-CN" sz="1200" b="1" dirty="0">
                <a:latin typeface="微软雅黑" panose="020B0503020204020204" charset="-122"/>
                <a:ea typeface="微软雅黑" panose="020B0503020204020204" charset="-122"/>
                <a:cs typeface="微软雅黑" panose="020B0503020204020204" charset="-122"/>
                <a:sym typeface="+mn-ea"/>
              </a:rPr>
              <a:t>Fourier Filter</a:t>
            </a:r>
          </a:p>
          <a:p>
            <a:pPr algn="ctr"/>
            <a:r>
              <a:rPr lang="zh-CN" altLang="en-US" sz="1200" b="1" dirty="0">
                <a:latin typeface="微软雅黑" panose="020B0503020204020204" charset="-122"/>
                <a:ea typeface="微软雅黑" panose="020B0503020204020204" charset="-122"/>
                <a:cs typeface="微软雅黑" panose="020B0503020204020204" charset="-122"/>
                <a:sym typeface="+mn-ea"/>
              </a:rPr>
              <a:t>重复图形的干扰信号中被滤除，缺陷信号明显</a:t>
            </a:r>
            <a:endParaRPr lang="en-US" altLang="zh-CN" sz="12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pPr lvl="0" algn="l">
              <a:buClrTx/>
              <a:buSzTx/>
              <a:buFontTx/>
            </a:pPr>
            <a:r>
              <a:rPr lang="zh-CN" altLang="en-US">
                <a:sym typeface="+mn-ea"/>
              </a:rPr>
              <a:t>明场与暗场扫描机台性能对比</a:t>
            </a:r>
          </a:p>
        </p:txBody>
      </p:sp>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19</a:t>
            </a:fld>
            <a:endParaRPr lang="zh-CN" altLang="en-US" dirty="0">
              <a:solidFill>
                <a:schemeClr val="tx1"/>
              </a:solidFill>
              <a:latin typeface="微软雅黑" panose="020B0503020204020204" charset="-122"/>
              <a:ea typeface="微软雅黑" panose="020B0503020204020204" charset="-122"/>
            </a:endParaRPr>
          </a:p>
        </p:txBody>
      </p:sp>
      <p:sp>
        <p:nvSpPr>
          <p:cNvPr id="5" name="TextBox 3"/>
          <p:cNvSpPr txBox="1"/>
          <p:nvPr/>
        </p:nvSpPr>
        <p:spPr>
          <a:xfrm>
            <a:off x="6600190" y="1379855"/>
            <a:ext cx="4753610" cy="645160"/>
          </a:xfrm>
          <a:prstGeom prst="rect">
            <a:avLst/>
          </a:prstGeom>
          <a:noFill/>
        </p:spPr>
        <p:txBody>
          <a:bodyPr wrap="square" rtlCol="0">
            <a:spAutoFit/>
          </a:bodyPr>
          <a:lstStyle>
            <a:defPPr>
              <a:defRPr lang="zh-CN"/>
            </a:defPPr>
            <a:lvl1pPr marL="285750" indent="-285750">
              <a:buFont typeface="Wingdings" panose="05000000000000000000" pitchFamily="2" charset="2"/>
              <a:buChar char="Ø"/>
              <a:defRPr>
                <a:solidFill>
                  <a:schemeClr val="tx2"/>
                </a:solidFill>
                <a:latin typeface="微软雅黑" panose="020B0503020204020204" charset="-122"/>
                <a:ea typeface="微软雅黑" panose="020B0503020204020204" charset="-122"/>
              </a:defRPr>
            </a:lvl1pPr>
          </a:lstStyle>
          <a:p>
            <a:r>
              <a:rPr lang="zh-CN" altLang="en-US" dirty="0">
                <a:solidFill>
                  <a:schemeClr val="tx1"/>
                </a:solidFill>
              </a:rPr>
              <a:t>对于缺陷及图形结构能更精确成像</a:t>
            </a:r>
            <a:endParaRPr lang="en-US" altLang="zh-CN" dirty="0">
              <a:solidFill>
                <a:schemeClr val="tx1"/>
              </a:solidFill>
            </a:endParaRPr>
          </a:p>
          <a:p>
            <a:r>
              <a:rPr lang="zh-CN" altLang="en-US" dirty="0">
                <a:solidFill>
                  <a:schemeClr val="tx1"/>
                </a:solidFill>
              </a:rPr>
              <a:t>成像光斑更小，</a:t>
            </a:r>
            <a:r>
              <a:rPr lang="zh-CN" altLang="en-US" dirty="0">
                <a:solidFill>
                  <a:schemeClr val="tx1"/>
                </a:solidFill>
                <a:sym typeface="+mn-ea"/>
              </a:rPr>
              <a:t>检测</a:t>
            </a:r>
            <a:r>
              <a:rPr lang="zh-CN" altLang="en-US" dirty="0">
                <a:solidFill>
                  <a:schemeClr val="tx1"/>
                </a:solidFill>
              </a:rPr>
              <a:t>分辨率</a:t>
            </a:r>
            <a:r>
              <a:rPr lang="zh-CN" altLang="en-US" dirty="0">
                <a:solidFill>
                  <a:schemeClr val="tx1"/>
                </a:solidFill>
                <a:sym typeface="+mn-ea"/>
              </a:rPr>
              <a:t>更高</a:t>
            </a:r>
          </a:p>
        </p:txBody>
      </p:sp>
      <p:sp>
        <p:nvSpPr>
          <p:cNvPr id="6" name="TextBox 5"/>
          <p:cNvSpPr txBox="1"/>
          <p:nvPr/>
        </p:nvSpPr>
        <p:spPr>
          <a:xfrm>
            <a:off x="6600190" y="3900805"/>
            <a:ext cx="4347210" cy="922020"/>
          </a:xfrm>
          <a:prstGeom prst="rect">
            <a:avLst/>
          </a:prstGeom>
          <a:noFill/>
        </p:spPr>
        <p:txBody>
          <a:bodyPr wrap="square" rtlCol="0">
            <a:spAutoFit/>
          </a:bodyPr>
          <a:lstStyle>
            <a:defPPr>
              <a:defRPr lang="zh-CN"/>
            </a:defPPr>
            <a:lvl1pPr marL="285750" indent="-285750">
              <a:buFont typeface="Wingdings" panose="05000000000000000000" pitchFamily="2" charset="2"/>
              <a:buChar char="Ø"/>
              <a:defRPr>
                <a:solidFill>
                  <a:schemeClr val="tx2"/>
                </a:solidFill>
                <a:latin typeface="微软雅黑" panose="020B0503020204020204" charset="-122"/>
                <a:ea typeface="微软雅黑" panose="020B0503020204020204" charset="-122"/>
              </a:defRPr>
            </a:lvl1pPr>
          </a:lstStyle>
          <a:p>
            <a:r>
              <a:rPr lang="zh-CN" altLang="en-US" dirty="0">
                <a:solidFill>
                  <a:schemeClr val="tx1"/>
                </a:solidFill>
                <a:cs typeface="微软雅黑" panose="020B0503020204020204" charset="-122"/>
              </a:rPr>
              <a:t>过滤</a:t>
            </a:r>
            <a:r>
              <a:rPr lang="en-US" altLang="zh-CN" dirty="0">
                <a:solidFill>
                  <a:schemeClr val="tx1"/>
                </a:solidFill>
                <a:cs typeface="微软雅黑" panose="020B0503020204020204" charset="-122"/>
              </a:rPr>
              <a:t>X-Y</a:t>
            </a:r>
            <a:r>
              <a:rPr lang="zh-CN" altLang="en-US" dirty="0">
                <a:solidFill>
                  <a:schemeClr val="tx1"/>
                </a:solidFill>
                <a:cs typeface="微软雅黑" panose="020B0503020204020204" charset="-122"/>
              </a:rPr>
              <a:t>方向结构图形，从而增强散射颗粒缺陷信噪比</a:t>
            </a:r>
            <a:endParaRPr lang="en-US" altLang="zh-CN" dirty="0">
              <a:solidFill>
                <a:schemeClr val="tx1"/>
              </a:solidFill>
              <a:cs typeface="微软雅黑" panose="020B0503020204020204" charset="-122"/>
            </a:endParaRPr>
          </a:p>
          <a:p>
            <a:r>
              <a:rPr lang="zh-CN" altLang="en-US" dirty="0">
                <a:solidFill>
                  <a:schemeClr val="tx1"/>
                </a:solidFill>
                <a:cs typeface="微软雅黑" panose="020B0503020204020204" charset="-122"/>
              </a:rPr>
              <a:t>散射强度不依赖于图像分辨率</a:t>
            </a:r>
          </a:p>
        </p:txBody>
      </p:sp>
      <p:cxnSp>
        <p:nvCxnSpPr>
          <p:cNvPr id="7" name="直接连接符 6"/>
          <p:cNvCxnSpPr/>
          <p:nvPr/>
        </p:nvCxnSpPr>
        <p:spPr>
          <a:xfrm>
            <a:off x="1062371" y="3594100"/>
            <a:ext cx="8094330" cy="0"/>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6600188" y="1988682"/>
            <a:ext cx="3990977" cy="1198880"/>
          </a:xfrm>
          <a:prstGeom prst="rect">
            <a:avLst/>
          </a:prstGeom>
          <a:solidFill>
            <a:schemeClr val="bg1"/>
          </a:solidFill>
        </p:spPr>
        <p:txBody>
          <a:bodyPr wrap="square" rtlCol="0">
            <a:spAutoFit/>
          </a:bodyPr>
          <a:lstStyle/>
          <a:p>
            <a:r>
              <a:rPr lang="zh-CN" altLang="en-US" b="1" dirty="0">
                <a:solidFill>
                  <a:schemeClr val="tx1"/>
                </a:solidFill>
                <a:latin typeface="微软雅黑" panose="020B0503020204020204" charset="-122"/>
                <a:ea typeface="微软雅黑" panose="020B0503020204020204" charset="-122"/>
                <a:cs typeface="微软雅黑" panose="020B0503020204020204" charset="-122"/>
              </a:rPr>
              <a:t>优势：</a:t>
            </a:r>
            <a:endParaRPr lang="en-US" altLang="zh-CN" b="1" dirty="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Ø"/>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图案结构制程（</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Etch</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ADI</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Ø"/>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对平坦缺陷敏感度高</a:t>
            </a: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Ø"/>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更精确的缺陷大小</a:t>
            </a:r>
          </a:p>
        </p:txBody>
      </p:sp>
      <p:sp>
        <p:nvSpPr>
          <p:cNvPr id="13" name="TextBox 12"/>
          <p:cNvSpPr txBox="1"/>
          <p:nvPr/>
        </p:nvSpPr>
        <p:spPr>
          <a:xfrm>
            <a:off x="6600191" y="4787842"/>
            <a:ext cx="3990977" cy="1198880"/>
          </a:xfrm>
          <a:prstGeom prst="rect">
            <a:avLst/>
          </a:prstGeom>
          <a:solidFill>
            <a:schemeClr val="bg1"/>
          </a:solidFill>
        </p:spPr>
        <p:txBody>
          <a:bodyPr wrap="square" rtlCol="0">
            <a:spAutoFit/>
          </a:bodyPr>
          <a:lstStyle/>
          <a:p>
            <a:r>
              <a:rPr lang="zh-CN" altLang="en-US" b="1" dirty="0">
                <a:solidFill>
                  <a:schemeClr val="tx1"/>
                </a:solidFill>
                <a:latin typeface="微软雅黑" panose="020B0503020204020204" charset="-122"/>
                <a:ea typeface="微软雅黑" panose="020B0503020204020204" charset="-122"/>
                <a:cs typeface="微软雅黑" panose="020B0503020204020204" charset="-122"/>
              </a:rPr>
              <a:t>优势：</a:t>
            </a:r>
            <a:endParaRPr lang="en-US" altLang="zh-CN" b="1" dirty="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Ø"/>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平面结构制程（</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CMP</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Ø"/>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薄膜沉积制程（</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DEP</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Ø"/>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更高的生产能力</a:t>
            </a:r>
          </a:p>
        </p:txBody>
      </p:sp>
      <p:pic>
        <p:nvPicPr>
          <p:cNvPr id="16387" name="Picture 3"/>
          <p:cNvPicPr>
            <a:picLocks noChangeAspect="1"/>
          </p:cNvPicPr>
          <p:nvPr/>
        </p:nvPicPr>
        <p:blipFill>
          <a:blip r:embed="rId2"/>
          <a:stretch>
            <a:fillRect/>
          </a:stretch>
        </p:blipFill>
        <p:spPr>
          <a:xfrm>
            <a:off x="1845945" y="1288415"/>
            <a:ext cx="2205990" cy="1900555"/>
          </a:xfrm>
          <a:prstGeom prst="rect">
            <a:avLst/>
          </a:prstGeom>
          <a:noFill/>
          <a:ln w="9525">
            <a:noFill/>
          </a:ln>
        </p:spPr>
      </p:pic>
      <p:pic>
        <p:nvPicPr>
          <p:cNvPr id="16388" name="Picture 4"/>
          <p:cNvPicPr>
            <a:picLocks noChangeAspect="1"/>
          </p:cNvPicPr>
          <p:nvPr/>
        </p:nvPicPr>
        <p:blipFill>
          <a:blip r:embed="rId3"/>
          <a:stretch>
            <a:fillRect/>
          </a:stretch>
        </p:blipFill>
        <p:spPr>
          <a:xfrm>
            <a:off x="1845945" y="4076700"/>
            <a:ext cx="2244725" cy="1817370"/>
          </a:xfrm>
          <a:prstGeom prst="rect">
            <a:avLst/>
          </a:prstGeom>
          <a:noFill/>
          <a:ln w="9525">
            <a:noFill/>
          </a:ln>
        </p:spPr>
      </p:pic>
      <p:pic>
        <p:nvPicPr>
          <p:cNvPr id="16389" name="Picture 5"/>
          <p:cNvPicPr>
            <a:picLocks noChangeAspect="1"/>
          </p:cNvPicPr>
          <p:nvPr/>
        </p:nvPicPr>
        <p:blipFill>
          <a:blip r:embed="rId4"/>
          <a:stretch>
            <a:fillRect/>
          </a:stretch>
        </p:blipFill>
        <p:spPr>
          <a:xfrm>
            <a:off x="4266565" y="1448435"/>
            <a:ext cx="2097405" cy="1772285"/>
          </a:xfrm>
          <a:prstGeom prst="rect">
            <a:avLst/>
          </a:prstGeom>
          <a:noFill/>
          <a:ln w="9525">
            <a:noFill/>
          </a:ln>
        </p:spPr>
      </p:pic>
      <p:pic>
        <p:nvPicPr>
          <p:cNvPr id="16390" name="Picture 6"/>
          <p:cNvPicPr>
            <a:picLocks noChangeAspect="1"/>
          </p:cNvPicPr>
          <p:nvPr/>
        </p:nvPicPr>
        <p:blipFill>
          <a:blip r:embed="rId5"/>
          <a:stretch>
            <a:fillRect/>
          </a:stretch>
        </p:blipFill>
        <p:spPr>
          <a:xfrm>
            <a:off x="4222433" y="4149090"/>
            <a:ext cx="2205037" cy="1760538"/>
          </a:xfrm>
          <a:prstGeom prst="rect">
            <a:avLst/>
          </a:prstGeom>
          <a:noFill/>
          <a:ln w="9525">
            <a:noFill/>
          </a:ln>
        </p:spPr>
      </p:pic>
      <p:sp>
        <p:nvSpPr>
          <p:cNvPr id="8" name="矩形 7"/>
          <p:cNvSpPr/>
          <p:nvPr/>
        </p:nvSpPr>
        <p:spPr>
          <a:xfrm>
            <a:off x="2232660" y="4467860"/>
            <a:ext cx="144145" cy="504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827655" y="4467860"/>
            <a:ext cx="144145" cy="504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570730" y="4505325"/>
            <a:ext cx="144145" cy="504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446395" y="4505325"/>
            <a:ext cx="144145" cy="504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p:cNvCxnSpPr>
            <a:endCxn id="8" idx="2"/>
          </p:cNvCxnSpPr>
          <p:nvPr/>
        </p:nvCxnSpPr>
        <p:spPr>
          <a:xfrm>
            <a:off x="1990090" y="4725035"/>
            <a:ext cx="386715" cy="247015"/>
          </a:xfrm>
          <a:prstGeom prst="straightConnector1">
            <a:avLst/>
          </a:prstGeom>
          <a:ln w="15875">
            <a:solidFill>
              <a:srgbClr val="FF0000"/>
            </a:solidFill>
            <a:tailEnd type="arrow" w="med" len="med"/>
          </a:ln>
        </p:spPr>
        <p:style>
          <a:lnRef idx="1">
            <a:schemeClr val="accent2"/>
          </a:lnRef>
          <a:fillRef idx="0">
            <a:schemeClr val="accent2"/>
          </a:fillRef>
          <a:effectRef idx="0">
            <a:schemeClr val="accent2"/>
          </a:effectRef>
          <a:fontRef idx="minor">
            <a:schemeClr val="tx1"/>
          </a:fontRef>
        </p:style>
      </p:cxnSp>
      <p:cxnSp>
        <p:nvCxnSpPr>
          <p:cNvPr id="18" name="直接箭头连接符 17"/>
          <p:cNvCxnSpPr/>
          <p:nvPr/>
        </p:nvCxnSpPr>
        <p:spPr>
          <a:xfrm>
            <a:off x="2566035" y="4725035"/>
            <a:ext cx="386715" cy="247015"/>
          </a:xfrm>
          <a:prstGeom prst="straightConnector1">
            <a:avLst/>
          </a:prstGeom>
          <a:ln w="15875">
            <a:solidFill>
              <a:srgbClr val="FF0000"/>
            </a:solidFill>
            <a:tailEnd type="arrow" w="med" len="med"/>
          </a:ln>
        </p:spPr>
        <p:style>
          <a:lnRef idx="1">
            <a:schemeClr val="accent2"/>
          </a:lnRef>
          <a:fillRef idx="0">
            <a:schemeClr val="accent2"/>
          </a:fillRef>
          <a:effectRef idx="0">
            <a:schemeClr val="accent2"/>
          </a:effectRef>
          <a:fontRef idx="minor">
            <a:schemeClr val="tx1"/>
          </a:fontRef>
        </p:style>
      </p:cxnSp>
      <p:cxnSp>
        <p:nvCxnSpPr>
          <p:cNvPr id="19" name="直接箭头连接符 18"/>
          <p:cNvCxnSpPr/>
          <p:nvPr/>
        </p:nvCxnSpPr>
        <p:spPr>
          <a:xfrm>
            <a:off x="4184015" y="4762500"/>
            <a:ext cx="386715" cy="247015"/>
          </a:xfrm>
          <a:prstGeom prst="straightConnector1">
            <a:avLst/>
          </a:prstGeom>
          <a:ln w="15875">
            <a:solidFill>
              <a:srgbClr val="FF0000"/>
            </a:solidFill>
            <a:tailEnd type="arrow" w="med" len="med"/>
          </a:ln>
        </p:spPr>
        <p:style>
          <a:lnRef idx="1">
            <a:schemeClr val="accent2"/>
          </a:lnRef>
          <a:fillRef idx="0">
            <a:schemeClr val="accent2"/>
          </a:fillRef>
          <a:effectRef idx="0">
            <a:schemeClr val="accent2"/>
          </a:effectRef>
          <a:fontRef idx="minor">
            <a:schemeClr val="tx1"/>
          </a:fontRef>
        </p:style>
      </p:cxnSp>
      <p:cxnSp>
        <p:nvCxnSpPr>
          <p:cNvPr id="20" name="直接箭头连接符 19"/>
          <p:cNvCxnSpPr/>
          <p:nvPr/>
        </p:nvCxnSpPr>
        <p:spPr>
          <a:xfrm>
            <a:off x="5014595" y="4762500"/>
            <a:ext cx="386715" cy="247015"/>
          </a:xfrm>
          <a:prstGeom prst="straightConnector1">
            <a:avLst/>
          </a:prstGeom>
          <a:ln w="15875">
            <a:solidFill>
              <a:srgbClr val="FF0000"/>
            </a:solidFill>
            <a:tailEnd type="arrow" w="med" len="med"/>
          </a:ln>
        </p:spPr>
        <p:style>
          <a:lnRef idx="1">
            <a:schemeClr val="accent2"/>
          </a:lnRef>
          <a:fillRef idx="0">
            <a:schemeClr val="accent2"/>
          </a:fillRef>
          <a:effectRef idx="0">
            <a:schemeClr val="accent2"/>
          </a:effectRef>
          <a:fontRef idx="minor">
            <a:schemeClr val="tx1"/>
          </a:fontRef>
        </p:style>
      </p:cxnSp>
      <p:cxnSp>
        <p:nvCxnSpPr>
          <p:cNvPr id="21" name="直接箭头连接符 20"/>
          <p:cNvCxnSpPr/>
          <p:nvPr/>
        </p:nvCxnSpPr>
        <p:spPr>
          <a:xfrm>
            <a:off x="2073275" y="4580890"/>
            <a:ext cx="386715" cy="247015"/>
          </a:xfrm>
          <a:prstGeom prst="straightConnector1">
            <a:avLst/>
          </a:prstGeom>
          <a:ln w="15875">
            <a:solidFill>
              <a:srgbClr val="FF0000"/>
            </a:solidFill>
            <a:tailEnd type="arrow" w="med" len="med"/>
          </a:ln>
        </p:spPr>
        <p:style>
          <a:lnRef idx="1">
            <a:schemeClr val="accent2"/>
          </a:lnRef>
          <a:fillRef idx="0">
            <a:schemeClr val="accent2"/>
          </a:fillRef>
          <a:effectRef idx="0">
            <a:schemeClr val="accent2"/>
          </a:effectRef>
          <a:fontRef idx="minor">
            <a:schemeClr val="tx1"/>
          </a:fontRef>
        </p:style>
      </p:cxnSp>
      <p:cxnSp>
        <p:nvCxnSpPr>
          <p:cNvPr id="22" name="直接箭头连接符 21"/>
          <p:cNvCxnSpPr/>
          <p:nvPr/>
        </p:nvCxnSpPr>
        <p:spPr>
          <a:xfrm>
            <a:off x="4510405" y="4569460"/>
            <a:ext cx="386715" cy="247015"/>
          </a:xfrm>
          <a:prstGeom prst="straightConnector1">
            <a:avLst/>
          </a:prstGeom>
          <a:ln w="15875">
            <a:solidFill>
              <a:srgbClr val="FF0000"/>
            </a:solidFill>
            <a:tailEnd type="arrow" w="med" len="med"/>
          </a:ln>
        </p:spPr>
        <p:style>
          <a:lnRef idx="1">
            <a:schemeClr val="accent2"/>
          </a:lnRef>
          <a:fillRef idx="0">
            <a:schemeClr val="accent2"/>
          </a:fillRef>
          <a:effectRef idx="0">
            <a:schemeClr val="accent2"/>
          </a:effectRef>
          <a:fontRef idx="minor">
            <a:schemeClr val="tx1"/>
          </a:fontRef>
        </p:style>
      </p:cxnSp>
      <p:sp>
        <p:nvSpPr>
          <p:cNvPr id="23" name="文本框 22"/>
          <p:cNvSpPr txBox="1"/>
          <p:nvPr/>
        </p:nvSpPr>
        <p:spPr>
          <a:xfrm>
            <a:off x="909955" y="2060575"/>
            <a:ext cx="640080" cy="368300"/>
          </a:xfrm>
          <a:prstGeom prst="rect">
            <a:avLst/>
          </a:prstGeom>
          <a:noFill/>
        </p:spPr>
        <p:txBody>
          <a:bodyPr wrap="none" rtlCol="0" anchor="t">
            <a:spAutoFit/>
          </a:bodyPr>
          <a:lstStyle/>
          <a:p>
            <a:r>
              <a:rPr lang="zh-CN" altLang="en-US" b="1">
                <a:solidFill>
                  <a:schemeClr val="tx1">
                    <a:lumMod val="95000"/>
                    <a:lumOff val="5000"/>
                  </a:schemeClr>
                </a:solidFill>
                <a:latin typeface="微软雅黑" panose="020B0503020204020204" charset="-122"/>
                <a:ea typeface="微软雅黑" panose="020B0503020204020204" charset="-122"/>
                <a:sym typeface="+mn-ea"/>
              </a:rPr>
              <a:t>明场</a:t>
            </a:r>
          </a:p>
        </p:txBody>
      </p:sp>
      <p:sp>
        <p:nvSpPr>
          <p:cNvPr id="24" name="文本框 23"/>
          <p:cNvSpPr txBox="1"/>
          <p:nvPr/>
        </p:nvSpPr>
        <p:spPr>
          <a:xfrm>
            <a:off x="909955" y="4747260"/>
            <a:ext cx="640080" cy="368300"/>
          </a:xfrm>
          <a:prstGeom prst="rect">
            <a:avLst/>
          </a:prstGeom>
          <a:noFill/>
        </p:spPr>
        <p:txBody>
          <a:bodyPr wrap="none" rtlCol="0" anchor="t">
            <a:spAutoFit/>
          </a:bodyPr>
          <a:lstStyle/>
          <a:p>
            <a:r>
              <a:rPr lang="zh-CN" altLang="en-US" b="1">
                <a:solidFill>
                  <a:schemeClr val="tx1">
                    <a:lumMod val="95000"/>
                    <a:lumOff val="5000"/>
                  </a:schemeClr>
                </a:solidFill>
                <a:latin typeface="微软雅黑" panose="020B0503020204020204" charset="-122"/>
                <a:ea typeface="微软雅黑" panose="020B0503020204020204" charset="-122"/>
                <a:sym typeface="+mn-ea"/>
              </a:rPr>
              <a:t>暗场</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1206CBB-4916-453D-8120-CEAC1E67CFC8}"/>
              </a:ext>
            </a:extLst>
          </p:cNvPr>
          <p:cNvSpPr txBox="1">
            <a:spLocks/>
          </p:cNvSpPr>
          <p:nvPr/>
        </p:nvSpPr>
        <p:spPr>
          <a:xfrm>
            <a:off x="-23563" y="311974"/>
            <a:ext cx="10515600" cy="1325563"/>
          </a:xfrm>
          <a:prstGeom prst="rect">
            <a:avLst/>
          </a:prstGeom>
        </p:spPr>
        <p:txBody>
          <a:bodyPr/>
          <a:lstStyle>
            <a:lvl1pPr algn="ctr" defTabSz="1219170" rtl="0" eaLnBrk="1" latinLnBrk="0" hangingPunct="1">
              <a:spcBef>
                <a:spcPct val="0"/>
              </a:spcBef>
              <a:buNone/>
              <a:defRPr sz="4267" kern="1200">
                <a:solidFill>
                  <a:schemeClr val="tx1"/>
                </a:solidFill>
                <a:latin typeface="微软雅黑" panose="020B0503020204020204" pitchFamily="34" charset="-122"/>
                <a:ea typeface="微软雅黑" panose="020B0503020204020204" pitchFamily="34" charset="-122"/>
                <a:cs typeface="+mj-cs"/>
              </a:defRPr>
            </a:lvl1pPr>
          </a:lstStyle>
          <a:p>
            <a:pPr fontAlgn="auto">
              <a:spcAft>
                <a:spcPts val="0"/>
              </a:spcAft>
            </a:pPr>
            <a:r>
              <a:rPr lang="zh-CN" altLang="en-US" dirty="0"/>
              <a:t>目录</a:t>
            </a:r>
          </a:p>
        </p:txBody>
      </p:sp>
      <p:sp>
        <p:nvSpPr>
          <p:cNvPr id="5" name="Text Box 1027">
            <a:extLst>
              <a:ext uri="{FF2B5EF4-FFF2-40B4-BE49-F238E27FC236}">
                <a16:creationId xmlns:a16="http://schemas.microsoft.com/office/drawing/2014/main" id="{213E733B-60EA-44D9-9141-C641E8C5ADE7}"/>
              </a:ext>
            </a:extLst>
          </p:cNvPr>
          <p:cNvSpPr txBox="1">
            <a:spLocks noChangeArrowheads="1"/>
          </p:cNvSpPr>
          <p:nvPr/>
        </p:nvSpPr>
        <p:spPr bwMode="auto">
          <a:xfrm>
            <a:off x="585010" y="1637537"/>
            <a:ext cx="8183563" cy="3230245"/>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良率提升介绍及缺陷控制对工厂的重要性</a:t>
            </a:r>
            <a:endParaRPr kumimoji="1" lang="en-US" altLang="zh-CN"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缺陷检测设备介绍</a:t>
            </a:r>
            <a:endParaRPr kumimoji="1" lang="en-US" altLang="zh-CN"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缺陷管理系统介绍</a:t>
            </a:r>
            <a:endParaRPr kumimoji="1" lang="en-US" altLang="zh-CN"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缺陷控制的方法和策略</a:t>
            </a:r>
            <a:endParaRPr kumimoji="1" lang="en-US" altLang="zh-CN"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缺陷控制的流程</a:t>
            </a:r>
            <a:r>
              <a:rPr kumimoji="1" lang="en-US" altLang="zh-CN"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endParaRPr kumimoji="1" lang="en-US" altLang="zh-CN"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缺陷分析的常用方法</a:t>
            </a:r>
            <a:r>
              <a:rPr kumimoji="1" lang="en-US" altLang="zh-CN"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p>
        </p:txBody>
      </p:sp>
    </p:spTree>
    <p:extLst>
      <p:ext uri="{BB962C8B-B14F-4D97-AF65-F5344CB8AC3E}">
        <p14:creationId xmlns:p14="http://schemas.microsoft.com/office/powerpoint/2010/main" val="2362932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Ebeam </a:t>
            </a:r>
            <a:r>
              <a:rPr lang="zh-CN" altLang="en-US"/>
              <a:t>电子束缺陷扫描介绍</a:t>
            </a:r>
          </a:p>
        </p:txBody>
      </p:sp>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20</a:t>
            </a:fld>
            <a:endParaRPr lang="zh-CN" altLang="en-US" dirty="0">
              <a:solidFill>
                <a:prstClr val="white"/>
              </a:solidFill>
            </a:endParaRPr>
          </a:p>
        </p:txBody>
      </p:sp>
      <p:sp>
        <p:nvSpPr>
          <p:cNvPr id="17412" name="Text Box 1027"/>
          <p:cNvSpPr txBox="1"/>
          <p:nvPr/>
        </p:nvSpPr>
        <p:spPr>
          <a:xfrm>
            <a:off x="887782" y="1063558"/>
            <a:ext cx="10584815" cy="19380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eaLnBrk="1" hangingPunct="1">
              <a:lnSpc>
                <a:spcPct val="150000"/>
              </a:lnSpc>
              <a:spcBef>
                <a:spcPts val="0"/>
              </a:spcBef>
              <a:buFont typeface="Wingdings" panose="05000000000000000000" charset="0"/>
              <a:buChar char="Ø"/>
            </a:pPr>
            <a:r>
              <a:rPr lang="zh-CN" altLang="en-US" sz="2000" dirty="0">
                <a:latin typeface="微软雅黑" panose="020B0503020204020204" charset="-122"/>
                <a:ea typeface="微软雅黑" panose="020B0503020204020204" charset="-122"/>
                <a:cs typeface="微软雅黑" panose="020B0503020204020204" charset="-122"/>
              </a:rPr>
              <a:t>电子束缺陷检测机通过电子束</a:t>
            </a:r>
            <a:r>
              <a:rPr lang="zh-CN" altLang="en-US" sz="2000" dirty="0">
                <a:latin typeface="微软雅黑" panose="020B0503020204020204" charset="-122"/>
                <a:ea typeface="微软雅黑" panose="020B0503020204020204" charset="-122"/>
                <a:cs typeface="微软雅黑" panose="020B0503020204020204" charset="-122"/>
                <a:sym typeface="+mn-ea"/>
              </a:rPr>
              <a:t>（区别于明场和暗场的光学）</a:t>
            </a:r>
            <a:r>
              <a:rPr lang="zh-CN" altLang="en-US" sz="2000" dirty="0">
                <a:latin typeface="微软雅黑" panose="020B0503020204020204" charset="-122"/>
                <a:ea typeface="微软雅黑" panose="020B0503020204020204" charset="-122"/>
                <a:cs typeface="微软雅黑" panose="020B0503020204020204" charset="-122"/>
              </a:rPr>
              <a:t>扫描成像与图像数据分析功能相结合，对wafer生产出可能出现的电性及物理性缺陷进行查找和甄别，广泛应用于先进半导体生产及研发线上的缺陷检测；用于收集和分析捕捉到光学检查设备无法检测到的缺陷，或用于hotspot图形的快速量测。</a:t>
            </a:r>
            <a:endParaRPr lang="en-US" altLang="zh-CN" sz="2000" dirty="0">
              <a:latin typeface="微软雅黑" panose="020B0503020204020204" charset="-122"/>
              <a:ea typeface="微软雅黑" panose="020B0503020204020204" charset="-122"/>
              <a:cs typeface="微软雅黑" panose="020B0503020204020204" charset="-122"/>
            </a:endParaRPr>
          </a:p>
        </p:txBody>
      </p:sp>
      <p:pic>
        <p:nvPicPr>
          <p:cNvPr id="17421" name="Picture 67"/>
          <p:cNvPicPr>
            <a:picLocks noChangeAspect="1"/>
          </p:cNvPicPr>
          <p:nvPr/>
        </p:nvPicPr>
        <p:blipFill>
          <a:blip r:embed="rId2">
            <a:lum bright="-12000"/>
          </a:blip>
          <a:srcRect l="28769" t="22649" r="36314" b="23485"/>
          <a:stretch>
            <a:fillRect/>
          </a:stretch>
        </p:blipFill>
        <p:spPr>
          <a:xfrm>
            <a:off x="5316220" y="3500755"/>
            <a:ext cx="2007870" cy="1852295"/>
          </a:xfrm>
          <a:prstGeom prst="rect">
            <a:avLst/>
          </a:prstGeom>
          <a:noFill/>
          <a:ln w="9525">
            <a:noFill/>
          </a:ln>
        </p:spPr>
      </p:pic>
      <p:pic>
        <p:nvPicPr>
          <p:cNvPr id="17415" name="Picture 71"/>
          <p:cNvPicPr>
            <a:picLocks noChangeAspect="1"/>
          </p:cNvPicPr>
          <p:nvPr/>
        </p:nvPicPr>
        <p:blipFill>
          <a:blip r:embed="rId3"/>
          <a:srcRect b="9381"/>
          <a:stretch>
            <a:fillRect/>
          </a:stretch>
        </p:blipFill>
        <p:spPr>
          <a:xfrm rot="3009250">
            <a:off x="8479790" y="3376613"/>
            <a:ext cx="2182813" cy="1978025"/>
          </a:xfrm>
          <a:prstGeom prst="rect">
            <a:avLst/>
          </a:prstGeom>
          <a:noFill/>
          <a:ln w="9525">
            <a:noFill/>
          </a:ln>
        </p:spPr>
      </p:pic>
      <p:sp>
        <p:nvSpPr>
          <p:cNvPr id="9" name="矩形 8"/>
          <p:cNvSpPr/>
          <p:nvPr/>
        </p:nvSpPr>
        <p:spPr>
          <a:xfrm>
            <a:off x="479425" y="8108633"/>
            <a:ext cx="4700905" cy="306705"/>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90204" pitchFamily="34" charset="0"/>
              <a:buChar char="•"/>
              <a:defRPr/>
            </a:pPr>
            <a:r>
              <a:rPr kumimoji="0" lang="zh-CN" altLang="en-US" sz="1400" b="0" i="1" u="none" strike="noStrike" kern="1200" cap="none" spc="0" normalizeH="0" baseline="0" noProof="0" dirty="0">
                <a:ln>
                  <a:noFill/>
                </a:ln>
                <a:solidFill>
                  <a:schemeClr val="tx2">
                    <a:lumMod val="75000"/>
                  </a:schemeClr>
                </a:solidFill>
                <a:effectLst/>
                <a:uLnTx/>
                <a:uFillTx/>
                <a:latin typeface="+mn-lt"/>
                <a:ea typeface="+mn-ea"/>
                <a:cs typeface="+mn-cs"/>
              </a:rPr>
              <a:t>华力目前采用的电子束扫描设备是</a:t>
            </a:r>
            <a:r>
              <a:rPr kumimoji="0" lang="en-US" altLang="zh-CN" sz="1400" b="0" i="1" u="none" strike="noStrike" kern="1200" cap="none" spc="0" normalizeH="0" baseline="0" noProof="0" dirty="0">
                <a:ln>
                  <a:noFill/>
                </a:ln>
                <a:solidFill>
                  <a:schemeClr val="tx2">
                    <a:lumMod val="75000"/>
                  </a:schemeClr>
                </a:solidFill>
                <a:effectLst/>
                <a:uLnTx/>
                <a:uFillTx/>
                <a:latin typeface="+mn-lt"/>
                <a:ea typeface="+mn-ea"/>
                <a:cs typeface="+mn-cs"/>
              </a:rPr>
              <a:t>eSCAN315(</a:t>
            </a:r>
            <a:r>
              <a:rPr kumimoji="0" lang="zh-CN" altLang="en-US" sz="1400" b="0" i="1" u="none" strike="noStrike" kern="1200" cap="none" spc="0" normalizeH="0" baseline="0" noProof="0" dirty="0">
                <a:ln>
                  <a:noFill/>
                </a:ln>
                <a:solidFill>
                  <a:schemeClr val="tx2">
                    <a:lumMod val="75000"/>
                  </a:schemeClr>
                </a:solidFill>
                <a:effectLst/>
                <a:uLnTx/>
                <a:uFillTx/>
                <a:latin typeface="+mn-lt"/>
                <a:ea typeface="+mn-ea"/>
                <a:cs typeface="+mn-cs"/>
              </a:rPr>
              <a:t>台湾汉民</a:t>
            </a:r>
            <a:r>
              <a:rPr kumimoji="0" lang="en-US" altLang="zh-CN" sz="1400" b="0" i="1" u="none" strike="noStrike" kern="1200" cap="none" spc="0" normalizeH="0" baseline="0" noProof="0" dirty="0">
                <a:ln>
                  <a:noFill/>
                </a:ln>
                <a:solidFill>
                  <a:schemeClr val="tx2">
                    <a:lumMod val="75000"/>
                  </a:schemeClr>
                </a:solidFill>
                <a:effectLst/>
                <a:uLnTx/>
                <a:uFillTx/>
                <a:latin typeface="+mn-lt"/>
                <a:ea typeface="+mn-ea"/>
                <a:cs typeface="+mn-cs"/>
              </a:rPr>
              <a:t>)</a:t>
            </a:r>
            <a:endParaRPr kumimoji="0" lang="zh-CN" altLang="en-US" sz="1400" b="0" i="1" u="none" strike="noStrike" kern="1200" cap="none" spc="0" normalizeH="0" baseline="0" noProof="0" dirty="0">
              <a:ln>
                <a:noFill/>
              </a:ln>
              <a:solidFill>
                <a:schemeClr val="tx1"/>
              </a:solidFill>
              <a:effectLst/>
              <a:uLnTx/>
              <a:uFillTx/>
              <a:latin typeface="+mn-lt"/>
              <a:ea typeface="+mn-ea"/>
              <a:cs typeface="+mn-cs"/>
            </a:endParaRPr>
          </a:p>
        </p:txBody>
      </p:sp>
      <p:pic>
        <p:nvPicPr>
          <p:cNvPr id="22" name="图片 6"/>
          <p:cNvPicPr>
            <a:picLocks noChangeAspect="1"/>
          </p:cNvPicPr>
          <p:nvPr/>
        </p:nvPicPr>
        <p:blipFill>
          <a:blip r:embed="rId4">
            <a:clrChange>
              <a:clrFrom>
                <a:srgbClr val="FFFFFF"/>
              </a:clrFrom>
              <a:clrTo>
                <a:srgbClr val="FFFFFF">
                  <a:alpha val="0"/>
                </a:srgbClr>
              </a:clrTo>
            </a:clrChange>
          </a:blip>
          <a:stretch>
            <a:fillRect/>
          </a:stretch>
        </p:blipFill>
        <p:spPr>
          <a:xfrm>
            <a:off x="1271905" y="3017520"/>
            <a:ext cx="2955925" cy="2819400"/>
          </a:xfrm>
          <a:prstGeom prst="rect">
            <a:avLst/>
          </a:prstGeom>
          <a:noFill/>
          <a:ln w="9525">
            <a:noFill/>
          </a:ln>
        </p:spPr>
      </p:pic>
      <p:sp>
        <p:nvSpPr>
          <p:cNvPr id="32" name="矩形 31"/>
          <p:cNvSpPr/>
          <p:nvPr/>
        </p:nvSpPr>
        <p:spPr>
          <a:xfrm>
            <a:off x="1661160" y="5836920"/>
            <a:ext cx="2176780" cy="337185"/>
          </a:xfrm>
          <a:prstGeom prst="rect">
            <a:avLst/>
          </a:prstGeom>
        </p:spPr>
        <p:txBody>
          <a:bodyPr wrap="square">
            <a:spAutoFit/>
          </a:bodyPr>
          <a:lstStyle/>
          <a:p>
            <a:pPr algn="ctr"/>
            <a:r>
              <a:rPr lang="en-US" altLang="zh-CN" sz="1600" b="1" dirty="0">
                <a:latin typeface="微软雅黑" panose="020B0503020204020204" charset="-122"/>
                <a:ea typeface="微软雅黑" panose="020B0503020204020204" charset="-122"/>
                <a:cs typeface="微软雅黑" panose="020B0503020204020204" charset="-122"/>
              </a:rPr>
              <a:t>Ebeam</a:t>
            </a:r>
            <a:r>
              <a:rPr lang="zh-CN" altLang="en-US" sz="1600" b="1" dirty="0">
                <a:latin typeface="微软雅黑" panose="020B0503020204020204" charset="-122"/>
                <a:ea typeface="微软雅黑" panose="020B0503020204020204" charset="-122"/>
                <a:cs typeface="微软雅黑" panose="020B0503020204020204" charset="-122"/>
              </a:rPr>
              <a:t>机台外观</a:t>
            </a:r>
          </a:p>
        </p:txBody>
      </p:sp>
      <p:sp>
        <p:nvSpPr>
          <p:cNvPr id="10" name="矩形 9"/>
          <p:cNvSpPr/>
          <p:nvPr/>
        </p:nvSpPr>
        <p:spPr>
          <a:xfrm>
            <a:off x="5231765" y="5836920"/>
            <a:ext cx="2176780" cy="337185"/>
          </a:xfrm>
          <a:prstGeom prst="rect">
            <a:avLst/>
          </a:prstGeom>
        </p:spPr>
        <p:txBody>
          <a:bodyPr wrap="square">
            <a:spAutoFit/>
          </a:bodyPr>
          <a:lstStyle/>
          <a:p>
            <a:pPr algn="ctr"/>
            <a:r>
              <a:rPr lang="en-US" altLang="zh-CN" sz="1600" b="1" dirty="0">
                <a:latin typeface="微软雅黑" panose="020B0503020204020204" charset="-122"/>
                <a:ea typeface="微软雅黑" panose="020B0503020204020204" charset="-122"/>
                <a:cs typeface="微软雅黑" panose="020B0503020204020204" charset="-122"/>
              </a:rPr>
              <a:t>Ebeam</a:t>
            </a:r>
            <a:r>
              <a:rPr lang="zh-CN" altLang="en-US" sz="1600" b="1" dirty="0">
                <a:latin typeface="微软雅黑" panose="020B0503020204020204" charset="-122"/>
                <a:ea typeface="微软雅黑" panose="020B0503020204020204" charset="-122"/>
                <a:cs typeface="微软雅黑" panose="020B0503020204020204" charset="-122"/>
              </a:rPr>
              <a:t>成像照片</a:t>
            </a:r>
          </a:p>
        </p:txBody>
      </p:sp>
      <p:sp>
        <p:nvSpPr>
          <p:cNvPr id="11" name="矩形 10"/>
          <p:cNvSpPr/>
          <p:nvPr/>
        </p:nvSpPr>
        <p:spPr>
          <a:xfrm>
            <a:off x="8482965" y="5836920"/>
            <a:ext cx="2176780" cy="337185"/>
          </a:xfrm>
          <a:prstGeom prst="rect">
            <a:avLst/>
          </a:prstGeom>
        </p:spPr>
        <p:txBody>
          <a:bodyPr wrap="square">
            <a:spAutoFit/>
          </a:bodyPr>
          <a:lstStyle/>
          <a:p>
            <a:pPr algn="ctr"/>
            <a:r>
              <a:rPr lang="zh-CN" altLang="en-US" sz="1600" b="1" dirty="0">
                <a:latin typeface="微软雅黑" panose="020B0503020204020204" charset="-122"/>
                <a:ea typeface="微软雅黑" panose="020B0503020204020204" charset="-122"/>
                <a:cs typeface="微软雅黑" panose="020B0503020204020204" charset="-122"/>
              </a:rPr>
              <a:t>失效分析截面侧视图</a:t>
            </a:r>
          </a:p>
        </p:txBody>
      </p:sp>
      <p:sp>
        <p:nvSpPr>
          <p:cNvPr id="12" name="椭圆 11"/>
          <p:cNvSpPr/>
          <p:nvPr/>
        </p:nvSpPr>
        <p:spPr>
          <a:xfrm>
            <a:off x="6140450" y="4221480"/>
            <a:ext cx="215900" cy="215900"/>
          </a:xfrm>
          <a:prstGeom prst="ellipse">
            <a:avLst/>
          </a:prstGeom>
          <a:noFill/>
          <a:ln w="22225">
            <a:solidFill>
              <a:srgbClr val="FFFF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69"/>
              </a:solidFill>
            </a:endParaRPr>
          </a:p>
        </p:txBody>
      </p:sp>
      <p:sp>
        <p:nvSpPr>
          <p:cNvPr id="13" name="右箭头 12"/>
          <p:cNvSpPr/>
          <p:nvPr/>
        </p:nvSpPr>
        <p:spPr>
          <a:xfrm>
            <a:off x="4511675" y="4149090"/>
            <a:ext cx="432435" cy="504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7607935" y="4149090"/>
            <a:ext cx="432435" cy="504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9408160" y="4149090"/>
            <a:ext cx="469900" cy="381635"/>
          </a:xfrm>
          <a:prstGeom prst="ellipse">
            <a:avLst/>
          </a:prstGeom>
          <a:noFill/>
          <a:ln w="22225">
            <a:solidFill>
              <a:srgbClr val="FFFF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69"/>
              </a:solidFill>
            </a:endParaRPr>
          </a:p>
        </p:txBody>
      </p:sp>
      <p:sp>
        <p:nvSpPr>
          <p:cNvPr id="16" name="文本框 15"/>
          <p:cNvSpPr txBox="1"/>
          <p:nvPr/>
        </p:nvSpPr>
        <p:spPr>
          <a:xfrm>
            <a:off x="5621020" y="3886200"/>
            <a:ext cx="1310005" cy="306705"/>
          </a:xfrm>
          <a:prstGeom prst="rect">
            <a:avLst/>
          </a:prstGeom>
          <a:noFill/>
        </p:spPr>
        <p:txBody>
          <a:bodyPr wrap="square" rtlCol="0">
            <a:spAutoFit/>
          </a:bodyPr>
          <a:lstStyle/>
          <a:p>
            <a:r>
              <a:rPr lang="en-US" altLang="zh-CN" sz="1400">
                <a:solidFill>
                  <a:srgbClr val="FFFF69"/>
                </a:solidFill>
                <a:latin typeface="微软雅黑" panose="020B0503020204020204" charset="-122"/>
                <a:ea typeface="微软雅黑" panose="020B0503020204020204" charset="-122"/>
                <a:cs typeface="微软雅黑" panose="020B0503020204020204" charset="-122"/>
              </a:rPr>
              <a:t>Contact</a:t>
            </a:r>
            <a:r>
              <a:rPr lang="zh-CN" altLang="en-US" sz="1400">
                <a:solidFill>
                  <a:srgbClr val="FFFF69"/>
                </a:solidFill>
                <a:latin typeface="微软雅黑" panose="020B0503020204020204" charset="-122"/>
                <a:ea typeface="微软雅黑" panose="020B0503020204020204" charset="-122"/>
                <a:cs typeface="微软雅黑" panose="020B0503020204020204" charset="-122"/>
              </a:rPr>
              <a:t>发暗</a:t>
            </a:r>
          </a:p>
        </p:txBody>
      </p:sp>
      <p:sp>
        <p:nvSpPr>
          <p:cNvPr id="17" name="文本框 16"/>
          <p:cNvSpPr txBox="1"/>
          <p:nvPr/>
        </p:nvSpPr>
        <p:spPr>
          <a:xfrm>
            <a:off x="8988425" y="4580890"/>
            <a:ext cx="1379220" cy="521970"/>
          </a:xfrm>
          <a:prstGeom prst="rect">
            <a:avLst/>
          </a:prstGeom>
          <a:noFill/>
        </p:spPr>
        <p:txBody>
          <a:bodyPr wrap="square" rtlCol="0">
            <a:spAutoFit/>
          </a:bodyPr>
          <a:lstStyle/>
          <a:p>
            <a:pPr algn="ctr"/>
            <a:r>
              <a:rPr lang="en-US" altLang="zh-CN" sz="1400">
                <a:solidFill>
                  <a:srgbClr val="FFFF69"/>
                </a:solidFill>
                <a:latin typeface="微软雅黑" panose="020B0503020204020204" charset="-122"/>
                <a:ea typeface="微软雅黑" panose="020B0503020204020204" charset="-122"/>
                <a:cs typeface="微软雅黑" panose="020B0503020204020204" charset="-122"/>
              </a:rPr>
              <a:t>Contact</a:t>
            </a:r>
            <a:r>
              <a:rPr lang="zh-CN" altLang="en-US" sz="1400">
                <a:solidFill>
                  <a:srgbClr val="FFFF69"/>
                </a:solidFill>
                <a:latin typeface="微软雅黑" panose="020B0503020204020204" charset="-122"/>
                <a:ea typeface="微软雅黑" panose="020B0503020204020204" charset="-122"/>
                <a:cs typeface="微软雅黑" panose="020B0503020204020204" charset="-122"/>
              </a:rPr>
              <a:t>未联通</a:t>
            </a:r>
          </a:p>
          <a:p>
            <a:pPr algn="ctr"/>
            <a:r>
              <a:rPr lang="zh-CN" altLang="en-US" sz="1400">
                <a:solidFill>
                  <a:srgbClr val="FFFF69"/>
                </a:solidFill>
                <a:latin typeface="微软雅黑" panose="020B0503020204020204" charset="-122"/>
                <a:ea typeface="微软雅黑" panose="020B0503020204020204" charset="-122"/>
                <a:cs typeface="微软雅黑" panose="020B0503020204020204" charset="-122"/>
              </a:rPr>
              <a:t>导致电路开路</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21</a:t>
            </a:fld>
            <a:endParaRPr lang="zh-CN" altLang="en-US" dirty="0">
              <a:solidFill>
                <a:prstClr val="white"/>
              </a:solidFill>
            </a:endParaRPr>
          </a:p>
        </p:txBody>
      </p:sp>
      <p:sp>
        <p:nvSpPr>
          <p:cNvPr id="2" name="标题 1"/>
          <p:cNvSpPr>
            <a:spLocks noGrp="1"/>
          </p:cNvSpPr>
          <p:nvPr>
            <p:ph type="title"/>
          </p:nvPr>
        </p:nvSpPr>
        <p:spPr/>
        <p:txBody>
          <a:bodyPr/>
          <a:lstStyle/>
          <a:p>
            <a:r>
              <a:rPr lang="en-US" altLang="zh-CN"/>
              <a:t>Ebeam </a:t>
            </a:r>
            <a:r>
              <a:rPr lang="zh-CN" altLang="en-US"/>
              <a:t>工作原理</a:t>
            </a:r>
          </a:p>
        </p:txBody>
      </p:sp>
      <p:sp>
        <p:nvSpPr>
          <p:cNvPr id="18436" name="Text Box 1027"/>
          <p:cNvSpPr txBox="1"/>
          <p:nvPr/>
        </p:nvSpPr>
        <p:spPr>
          <a:xfrm>
            <a:off x="936677" y="979329"/>
            <a:ext cx="10535920" cy="101473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150000"/>
              </a:lnSpc>
              <a:spcBef>
                <a:spcPts val="0"/>
              </a:spcBef>
              <a:buClrTx/>
              <a:buSzTx/>
              <a:buFont typeface="Wingdings" panose="05000000000000000000" charset="0"/>
              <a:buChar char="Ø"/>
            </a:pPr>
            <a:r>
              <a:rPr lang="zh-CN" altLang="en-US" sz="2000" dirty="0">
                <a:latin typeface="微软雅黑" panose="020B0503020204020204" charset="-122"/>
                <a:ea typeface="微软雅黑" panose="020B0503020204020204" charset="-122"/>
                <a:cs typeface="微软雅黑" panose="020B0503020204020204" charset="-122"/>
                <a:sym typeface="+mn-ea"/>
              </a:rPr>
              <a:t>电子束缺陷检测设备的原理：通过电子枪发射电子对晶圆表面扫描，接收器收集到反射的二次电子和背散射电子，形成明暗差异，最终发现电压差缺陷。</a:t>
            </a:r>
          </a:p>
        </p:txBody>
      </p:sp>
      <p:pic>
        <p:nvPicPr>
          <p:cNvPr id="18437" name="Picture 3"/>
          <p:cNvPicPr>
            <a:picLocks noChangeAspect="1"/>
          </p:cNvPicPr>
          <p:nvPr/>
        </p:nvPicPr>
        <p:blipFill>
          <a:blip r:embed="rId2">
            <a:lum bright="20001" contrast="20000"/>
          </a:blip>
          <a:srcRect l="24159" t="25163" r="18951"/>
          <a:stretch>
            <a:fillRect/>
          </a:stretch>
        </p:blipFill>
        <p:spPr>
          <a:xfrm>
            <a:off x="2639695" y="4287837"/>
            <a:ext cx="2882900" cy="1965008"/>
          </a:xfrm>
          <a:prstGeom prst="rect">
            <a:avLst/>
          </a:prstGeom>
          <a:noFill/>
          <a:ln w="9525">
            <a:noFill/>
          </a:ln>
        </p:spPr>
      </p:pic>
      <p:sp>
        <p:nvSpPr>
          <p:cNvPr id="39" name="Rectangle 11"/>
          <p:cNvSpPr>
            <a:spLocks noChangeArrowheads="1"/>
          </p:cNvSpPr>
          <p:nvPr/>
        </p:nvSpPr>
        <p:spPr bwMode="auto">
          <a:xfrm>
            <a:off x="1809115" y="5183505"/>
            <a:ext cx="792480" cy="275590"/>
          </a:xfrm>
          <a:prstGeom prst="rect">
            <a:avLst/>
          </a:prstGeom>
          <a:noFill/>
          <a:ln w="9525">
            <a:noFill/>
            <a:miter lim="800000"/>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接地电路</a:t>
            </a:r>
          </a:p>
        </p:txBody>
      </p:sp>
      <p:sp>
        <p:nvSpPr>
          <p:cNvPr id="40" name="Rectangle 11"/>
          <p:cNvSpPr>
            <a:spLocks noChangeArrowheads="1"/>
          </p:cNvSpPr>
          <p:nvPr/>
        </p:nvSpPr>
        <p:spPr bwMode="auto">
          <a:xfrm>
            <a:off x="5596890" y="5183505"/>
            <a:ext cx="792480" cy="275590"/>
          </a:xfrm>
          <a:prstGeom prst="rect">
            <a:avLst/>
          </a:prstGeom>
          <a:noFill/>
          <a:ln w="9525">
            <a:noFill/>
            <a:miter lim="800000"/>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悬空电路</a:t>
            </a:r>
          </a:p>
        </p:txBody>
      </p:sp>
      <p:sp>
        <p:nvSpPr>
          <p:cNvPr id="42" name="Rectangle 11"/>
          <p:cNvSpPr>
            <a:spLocks noChangeArrowheads="1"/>
          </p:cNvSpPr>
          <p:nvPr/>
        </p:nvSpPr>
        <p:spPr bwMode="auto">
          <a:xfrm>
            <a:off x="6887845" y="4154805"/>
            <a:ext cx="733425" cy="275590"/>
          </a:xfrm>
          <a:prstGeom prst="rect">
            <a:avLst/>
          </a:prstGeom>
          <a:solidFill>
            <a:schemeClr val="bg1"/>
          </a:solidFill>
          <a:ln w="9525">
            <a:noFill/>
            <a:miter lim="800000"/>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43" name="Rectangle 11"/>
          <p:cNvSpPr>
            <a:spLocks noChangeArrowheads="1"/>
          </p:cNvSpPr>
          <p:nvPr/>
        </p:nvSpPr>
        <p:spPr bwMode="auto">
          <a:xfrm>
            <a:off x="2883535" y="3539490"/>
            <a:ext cx="1706880" cy="275590"/>
          </a:xfrm>
          <a:prstGeom prst="rect">
            <a:avLst/>
          </a:prstGeom>
          <a:noFill/>
          <a:ln w="9525">
            <a:noFill/>
            <a:miter lim="800000"/>
          </a:ln>
        </p:spPr>
        <p:txBody>
          <a:bodyPr wrap="none">
            <a:spAutoFit/>
          </a:bodyPr>
          <a:lstStyle/>
          <a:p>
            <a:pPr lvl="0" algn="l" fontAlgn="auto">
              <a:spcBef>
                <a:spcPts val="0"/>
              </a:spcBef>
              <a:spcAft>
                <a:spcPts val="0"/>
              </a:spcAft>
              <a:buClrTx/>
              <a:buSzTx/>
              <a:buFontTx/>
              <a:defRPr/>
            </a:pPr>
            <a:r>
              <a:rPr lang="zh-CN" altLang="en-US" sz="1200" b="1" noProof="0" dirty="0">
                <a:ln>
                  <a:noFill/>
                </a:ln>
                <a:effectLst/>
                <a:uLnTx/>
                <a:uFillTx/>
                <a:latin typeface="微软雅黑" panose="020B0503020204020204" charset="-122"/>
                <a:ea typeface="微软雅黑" panose="020B0503020204020204" charset="-122"/>
                <a:sym typeface="+mn-ea"/>
              </a:rPr>
              <a:t>电压差形成不同的明暗</a:t>
            </a:r>
          </a:p>
        </p:txBody>
      </p:sp>
      <p:grpSp>
        <p:nvGrpSpPr>
          <p:cNvPr id="7" name="组合 6"/>
          <p:cNvGrpSpPr/>
          <p:nvPr/>
        </p:nvGrpSpPr>
        <p:grpSpPr>
          <a:xfrm>
            <a:off x="8595360" y="2138680"/>
            <a:ext cx="2430780" cy="3813810"/>
            <a:chOff x="1969" y="3359"/>
            <a:chExt cx="3828" cy="6006"/>
          </a:xfrm>
        </p:grpSpPr>
        <p:pic>
          <p:nvPicPr>
            <p:cNvPr id="18439" name="Picture 5"/>
            <p:cNvPicPr>
              <a:picLocks noChangeAspect="1"/>
            </p:cNvPicPr>
            <p:nvPr/>
          </p:nvPicPr>
          <p:blipFill>
            <a:blip r:embed="rId3"/>
            <a:srcRect l="12666" t="26666" r="60915" b="13667"/>
            <a:stretch>
              <a:fillRect/>
            </a:stretch>
          </p:blipFill>
          <p:spPr>
            <a:xfrm>
              <a:off x="2343" y="3359"/>
              <a:ext cx="3226" cy="6007"/>
            </a:xfrm>
            <a:prstGeom prst="rect">
              <a:avLst/>
            </a:prstGeom>
            <a:noFill/>
            <a:ln w="9525">
              <a:noFill/>
            </a:ln>
          </p:spPr>
        </p:pic>
        <p:sp>
          <p:nvSpPr>
            <p:cNvPr id="3" name="矩形 2"/>
            <p:cNvSpPr/>
            <p:nvPr/>
          </p:nvSpPr>
          <p:spPr>
            <a:xfrm>
              <a:off x="4865" y="3359"/>
              <a:ext cx="932" cy="2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7" name="矩形 16"/>
            <p:cNvSpPr/>
            <p:nvPr/>
          </p:nvSpPr>
          <p:spPr>
            <a:xfrm>
              <a:off x="4865" y="3514"/>
              <a:ext cx="932" cy="31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9" name="矩形 18"/>
            <p:cNvSpPr/>
            <p:nvPr/>
          </p:nvSpPr>
          <p:spPr>
            <a:xfrm>
              <a:off x="4610" y="6064"/>
              <a:ext cx="932" cy="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矩形 19"/>
            <p:cNvSpPr/>
            <p:nvPr/>
          </p:nvSpPr>
          <p:spPr>
            <a:xfrm>
              <a:off x="5235" y="6691"/>
              <a:ext cx="562" cy="1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Rectangle 11"/>
            <p:cNvSpPr>
              <a:spLocks noChangeArrowheads="1"/>
            </p:cNvSpPr>
            <p:nvPr/>
          </p:nvSpPr>
          <p:spPr bwMode="auto">
            <a:xfrm>
              <a:off x="4800" y="6091"/>
              <a:ext cx="948" cy="410"/>
            </a:xfrm>
            <a:prstGeom prst="rect">
              <a:avLst/>
            </a:prstGeom>
            <a:noFill/>
            <a:ln w="9525">
              <a:noFill/>
              <a:miter lim="800000"/>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接收器</a:t>
              </a:r>
            </a:p>
          </p:txBody>
        </p:sp>
        <p:sp>
          <p:nvSpPr>
            <p:cNvPr id="24" name="Rectangle 11"/>
            <p:cNvSpPr>
              <a:spLocks noChangeArrowheads="1"/>
            </p:cNvSpPr>
            <p:nvPr/>
          </p:nvSpPr>
          <p:spPr bwMode="auto">
            <a:xfrm>
              <a:off x="2175" y="6321"/>
              <a:ext cx="1168" cy="410"/>
            </a:xfrm>
            <a:prstGeom prst="rect">
              <a:avLst/>
            </a:prstGeom>
            <a:solidFill>
              <a:schemeClr val="bg1"/>
            </a:solidFill>
            <a:ln w="9525">
              <a:noFill/>
              <a:miter lim="800000"/>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二次电子</a:t>
              </a:r>
            </a:p>
          </p:txBody>
        </p:sp>
        <p:sp>
          <p:nvSpPr>
            <p:cNvPr id="25" name="Rectangle 11"/>
            <p:cNvSpPr>
              <a:spLocks noChangeArrowheads="1"/>
            </p:cNvSpPr>
            <p:nvPr/>
          </p:nvSpPr>
          <p:spPr bwMode="auto">
            <a:xfrm>
              <a:off x="1969" y="5955"/>
              <a:ext cx="1388" cy="410"/>
            </a:xfrm>
            <a:prstGeom prst="rect">
              <a:avLst/>
            </a:prstGeom>
            <a:solidFill>
              <a:schemeClr val="bg1"/>
            </a:solidFill>
            <a:ln w="9525">
              <a:noFill/>
              <a:miter lim="800000"/>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背散射电子</a:t>
              </a:r>
            </a:p>
          </p:txBody>
        </p:sp>
        <p:cxnSp>
          <p:nvCxnSpPr>
            <p:cNvPr id="5" name="直接箭头连接符 4"/>
            <p:cNvCxnSpPr/>
            <p:nvPr/>
          </p:nvCxnSpPr>
          <p:spPr>
            <a:xfrm>
              <a:off x="3297" y="6336"/>
              <a:ext cx="888" cy="28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3315" y="6534"/>
              <a:ext cx="562" cy="122"/>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4490" y="6599"/>
              <a:ext cx="935" cy="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6" name="矩形 5"/>
            <p:cNvSpPr/>
            <p:nvPr/>
          </p:nvSpPr>
          <p:spPr>
            <a:xfrm>
              <a:off x="4639" y="3400"/>
              <a:ext cx="227" cy="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1" name="Rectangle 11"/>
            <p:cNvSpPr>
              <a:spLocks noChangeArrowheads="1"/>
            </p:cNvSpPr>
            <p:nvPr/>
          </p:nvSpPr>
          <p:spPr bwMode="auto">
            <a:xfrm>
              <a:off x="4525" y="3514"/>
              <a:ext cx="948" cy="410"/>
            </a:xfrm>
            <a:prstGeom prst="rect">
              <a:avLst/>
            </a:prstGeom>
            <a:noFill/>
            <a:ln w="9525">
              <a:noFill/>
              <a:miter lim="800000"/>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电子枪</a:t>
              </a:r>
            </a:p>
          </p:txBody>
        </p:sp>
      </p:grpSp>
      <p:sp>
        <p:nvSpPr>
          <p:cNvPr id="8" name="矩形 7"/>
          <p:cNvSpPr/>
          <p:nvPr/>
        </p:nvSpPr>
        <p:spPr>
          <a:xfrm>
            <a:off x="8928735" y="6029325"/>
            <a:ext cx="2085975" cy="337185"/>
          </a:xfrm>
          <a:prstGeom prst="rect">
            <a:avLst/>
          </a:prstGeom>
        </p:spPr>
        <p:txBody>
          <a:bodyPr wrap="square" rtlCol="0">
            <a:spAutoFit/>
          </a:bodyPr>
          <a:lstStyle/>
          <a:p>
            <a:pPr lvl="0" algn="ctr">
              <a:buClrTx/>
              <a:buSzTx/>
              <a:buFontTx/>
            </a:pPr>
            <a:r>
              <a:rPr lang="en-US" altLang="zh-CN" sz="1600" b="1" dirty="0">
                <a:latin typeface="微软雅黑" panose="020B0503020204020204" charset="-122"/>
                <a:ea typeface="微软雅黑" panose="020B0503020204020204" charset="-122"/>
                <a:cs typeface="微软雅黑" panose="020B0503020204020204" charset="-122"/>
                <a:sym typeface="+mn-ea"/>
              </a:rPr>
              <a:t>Ebeam机台结构</a:t>
            </a:r>
          </a:p>
        </p:txBody>
      </p:sp>
      <p:sp>
        <p:nvSpPr>
          <p:cNvPr id="9" name="文本框 8"/>
          <p:cNvSpPr txBox="1"/>
          <p:nvPr/>
        </p:nvSpPr>
        <p:spPr>
          <a:xfrm>
            <a:off x="904875" y="1817965"/>
            <a:ext cx="8403590" cy="1764665"/>
          </a:xfrm>
          <a:prstGeom prst="rect">
            <a:avLst/>
          </a:prstGeom>
          <a:noFill/>
          <a:ln w="9525">
            <a:noFill/>
          </a:ln>
        </p:spPr>
        <p:txBody>
          <a:bodyPr wrap="square" rtlCol="0" anchor="t">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150000"/>
              </a:lnSpc>
              <a:spcBef>
                <a:spcPts val="0"/>
              </a:spcBef>
              <a:buClrTx/>
              <a:buSzTx/>
              <a:buFont typeface="Wingdings" panose="05000000000000000000" charset="0"/>
              <a:buChar char="Ø"/>
            </a:pPr>
            <a:r>
              <a:rPr lang="zh-CN" altLang="en-US" sz="2000" dirty="0">
                <a:latin typeface="微软雅黑" panose="020B0503020204020204" charset="-122"/>
                <a:ea typeface="微软雅黑" panose="020B0503020204020204" charset="-122"/>
                <a:cs typeface="微软雅黑" panose="020B0503020204020204" charset="-122"/>
                <a:sym typeface="+mn-ea"/>
              </a:rPr>
              <a:t>电子束与样品相互作用产生的不同信号：</a:t>
            </a:r>
          </a:p>
          <a:p>
            <a:pPr marL="914400" lvl="1" indent="-457200" algn="l" eaLnBrk="1" hangingPunct="1">
              <a:lnSpc>
                <a:spcPct val="150000"/>
              </a:lnSpc>
              <a:spcBef>
                <a:spcPts val="0"/>
              </a:spcBef>
              <a:buClrTx/>
              <a:buSzTx/>
              <a:buFont typeface="+mj-lt"/>
              <a:buAutoNum type="arabicPeriod"/>
            </a:pPr>
            <a:r>
              <a:rPr lang="zh-CN" altLang="en-US" sz="1750" dirty="0">
                <a:latin typeface="微软雅黑" panose="020B0503020204020204" charset="-122"/>
                <a:ea typeface="微软雅黑" panose="020B0503020204020204" charset="-122"/>
                <a:cs typeface="微软雅黑" panose="020B0503020204020204" charset="-122"/>
                <a:sym typeface="+mn-ea"/>
              </a:rPr>
              <a:t>BSE：电子束与原子核相互作用产生，反应不同材质信息与表面形貌信息；</a:t>
            </a:r>
          </a:p>
          <a:p>
            <a:pPr marL="914400" lvl="1" indent="-457200" algn="l" eaLnBrk="1" hangingPunct="1">
              <a:lnSpc>
                <a:spcPct val="150000"/>
              </a:lnSpc>
              <a:spcBef>
                <a:spcPts val="0"/>
              </a:spcBef>
              <a:buClrTx/>
              <a:buSzTx/>
              <a:buFont typeface="+mj-lt"/>
              <a:buAutoNum type="arabicPeriod"/>
            </a:pPr>
            <a:r>
              <a:rPr lang="zh-CN" altLang="en-US" sz="1750" dirty="0">
                <a:latin typeface="微软雅黑" panose="020B0503020204020204" charset="-122"/>
                <a:ea typeface="微软雅黑" panose="020B0503020204020204" charset="-122"/>
                <a:cs typeface="微软雅黑" panose="020B0503020204020204" charset="-122"/>
                <a:sym typeface="+mn-ea"/>
              </a:rPr>
              <a:t>SE：电子束与原子核核外电子相互作用产生，反应材料的表面形貌等信息，E-beam scan主要收集这部分信号；</a:t>
            </a:r>
          </a:p>
        </p:txBody>
      </p:sp>
      <p:sp>
        <p:nvSpPr>
          <p:cNvPr id="27" name="矩形 26"/>
          <p:cNvSpPr/>
          <p:nvPr/>
        </p:nvSpPr>
        <p:spPr>
          <a:xfrm>
            <a:off x="2645410" y="4306570"/>
            <a:ext cx="1298575" cy="1946910"/>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5" name="矩形 44"/>
          <p:cNvSpPr/>
          <p:nvPr/>
        </p:nvSpPr>
        <p:spPr>
          <a:xfrm>
            <a:off x="4165600" y="4321175"/>
            <a:ext cx="1356360" cy="1932305"/>
          </a:xfrm>
          <a:prstGeom prst="rect">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cxnSp>
        <p:nvCxnSpPr>
          <p:cNvPr id="10" name="直接连接符 9"/>
          <p:cNvCxnSpPr/>
          <p:nvPr/>
        </p:nvCxnSpPr>
        <p:spPr>
          <a:xfrm flipV="1">
            <a:off x="2825115" y="5495290"/>
            <a:ext cx="0" cy="476250"/>
          </a:xfrm>
          <a:prstGeom prst="line">
            <a:avLst/>
          </a:prstGeom>
          <a:ln w="2222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2818130" y="5505450"/>
            <a:ext cx="613410" cy="0"/>
          </a:xfrm>
          <a:prstGeom prst="line">
            <a:avLst/>
          </a:prstGeom>
          <a:ln w="22225">
            <a:solidFill>
              <a:srgbClr val="0000FF"/>
            </a:solidFill>
          </a:ln>
        </p:spPr>
        <p:style>
          <a:lnRef idx="1">
            <a:schemeClr val="accent1"/>
          </a:lnRef>
          <a:fillRef idx="0">
            <a:schemeClr val="accent1"/>
          </a:fillRef>
          <a:effectRef idx="0">
            <a:schemeClr val="accent1"/>
          </a:effectRef>
          <a:fontRef idx="minor">
            <a:schemeClr val="tx1"/>
          </a:fontRef>
        </p:style>
      </p:cxnSp>
      <p:sp>
        <p:nvSpPr>
          <p:cNvPr id="41" name="Rectangle 11"/>
          <p:cNvSpPr>
            <a:spLocks noChangeArrowheads="1"/>
          </p:cNvSpPr>
          <p:nvPr/>
        </p:nvSpPr>
        <p:spPr bwMode="auto">
          <a:xfrm>
            <a:off x="3575685" y="5638800"/>
            <a:ext cx="968375" cy="275590"/>
          </a:xfrm>
          <a:prstGeom prst="rect">
            <a:avLst/>
          </a:prstGeom>
          <a:solidFill>
            <a:schemeClr val="bg1"/>
          </a:solidFill>
          <a:ln w="9525">
            <a:noFill/>
            <a:miter lim="800000"/>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氧化物隔离</a:t>
            </a:r>
          </a:p>
        </p:txBody>
      </p:sp>
      <p:pic>
        <p:nvPicPr>
          <p:cNvPr id="12" name="Picture 3"/>
          <p:cNvPicPr>
            <a:picLocks noChangeAspect="1"/>
          </p:cNvPicPr>
          <p:nvPr/>
        </p:nvPicPr>
        <p:blipFill>
          <a:blip r:embed="rId2"/>
          <a:srcRect l="24159" t="4235" r="31006" b="76140"/>
          <a:stretch>
            <a:fillRect/>
          </a:stretch>
        </p:blipFill>
        <p:spPr>
          <a:xfrm>
            <a:off x="2711450" y="3815080"/>
            <a:ext cx="2050415" cy="46482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22</a:t>
            </a:fld>
            <a:endParaRPr lang="zh-CN" altLang="en-US" dirty="0">
              <a:solidFill>
                <a:prstClr val="white"/>
              </a:solidFill>
            </a:endParaRPr>
          </a:p>
        </p:txBody>
      </p:sp>
      <p:sp>
        <p:nvSpPr>
          <p:cNvPr id="20482" name="Text Box 3"/>
          <p:cNvSpPr txBox="1"/>
          <p:nvPr/>
        </p:nvSpPr>
        <p:spPr>
          <a:xfrm>
            <a:off x="1161733" y="2290445"/>
            <a:ext cx="1325880" cy="6451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zh-CN" sz="1800" dirty="0">
                <a:solidFill>
                  <a:srgbClr val="0000FE"/>
                </a:solidFill>
                <a:latin typeface="微软雅黑" panose="020B0503020204020204" charset="-122"/>
                <a:ea typeface="微软雅黑" panose="020B0503020204020204" charset="-122"/>
                <a:cs typeface="微软雅黑" panose="020B0503020204020204" charset="-122"/>
              </a:rPr>
              <a:t> OM</a:t>
            </a:r>
          </a:p>
          <a:p>
            <a:pPr marL="0" lvl="0" indent="0" algn="ctr" eaLnBrk="1" hangingPunct="1">
              <a:spcBef>
                <a:spcPct val="0"/>
              </a:spcBef>
              <a:buFontTx/>
              <a:buNone/>
            </a:pPr>
            <a:r>
              <a:rPr lang="zh-CN" altLang="en-US" sz="1800" dirty="0">
                <a:solidFill>
                  <a:srgbClr val="0000FE"/>
                </a:solidFill>
                <a:latin typeface="微软雅黑" panose="020B0503020204020204" charset="-122"/>
                <a:ea typeface="微软雅黑" panose="020B0503020204020204" charset="-122"/>
                <a:cs typeface="微软雅黑" panose="020B0503020204020204" charset="-122"/>
              </a:rPr>
              <a:t>光学显微镜</a:t>
            </a:r>
          </a:p>
        </p:txBody>
      </p:sp>
      <p:sp>
        <p:nvSpPr>
          <p:cNvPr id="20483" name="Text Box 6"/>
          <p:cNvSpPr txBox="1"/>
          <p:nvPr/>
        </p:nvSpPr>
        <p:spPr>
          <a:xfrm>
            <a:off x="903288" y="3869690"/>
            <a:ext cx="1783080" cy="6451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zh-CN" sz="1800" dirty="0">
                <a:solidFill>
                  <a:srgbClr val="0000FE"/>
                </a:solidFill>
                <a:latin typeface="微软雅黑" panose="020B0503020204020204" charset="-122"/>
                <a:ea typeface="微软雅黑" panose="020B0503020204020204" charset="-122"/>
                <a:cs typeface="微软雅黑" panose="020B0503020204020204" charset="-122"/>
              </a:rPr>
              <a:t>SEM </a:t>
            </a:r>
          </a:p>
          <a:p>
            <a:pPr marL="0" lvl="0" indent="0" algn="ctr" eaLnBrk="1" hangingPunct="1">
              <a:spcBef>
                <a:spcPct val="0"/>
              </a:spcBef>
              <a:buFontTx/>
              <a:buNone/>
            </a:pPr>
            <a:r>
              <a:rPr lang="zh-CN" altLang="en-US" sz="1800" dirty="0">
                <a:solidFill>
                  <a:srgbClr val="0000FE"/>
                </a:solidFill>
                <a:latin typeface="微软雅黑" panose="020B0503020204020204" charset="-122"/>
                <a:ea typeface="微软雅黑" panose="020B0503020204020204" charset="-122"/>
                <a:cs typeface="微软雅黑" panose="020B0503020204020204" charset="-122"/>
              </a:rPr>
              <a:t>扫描电子显微镜</a:t>
            </a:r>
          </a:p>
        </p:txBody>
      </p:sp>
      <p:pic>
        <p:nvPicPr>
          <p:cNvPr id="20484" name="Picture 2" descr="C:\Users\90579\Pictures\INS3300.gif"/>
          <p:cNvPicPr>
            <a:picLocks noChangeAspect="1"/>
          </p:cNvPicPr>
          <p:nvPr/>
        </p:nvPicPr>
        <p:blipFill>
          <a:blip r:embed="rId2"/>
          <a:stretch>
            <a:fillRect/>
          </a:stretch>
        </p:blipFill>
        <p:spPr>
          <a:xfrm>
            <a:off x="2691765" y="1772920"/>
            <a:ext cx="1636395" cy="1511300"/>
          </a:xfrm>
          <a:prstGeom prst="rect">
            <a:avLst/>
          </a:prstGeom>
          <a:noFill/>
          <a:ln w="9525">
            <a:noFill/>
          </a:ln>
        </p:spPr>
      </p:pic>
      <p:pic>
        <p:nvPicPr>
          <p:cNvPr id="20485" name="Picture 32"/>
          <p:cNvPicPr>
            <a:picLocks noChangeAspect="1"/>
          </p:cNvPicPr>
          <p:nvPr/>
        </p:nvPicPr>
        <p:blipFill>
          <a:blip r:embed="rId3"/>
          <a:stretch>
            <a:fillRect/>
          </a:stretch>
        </p:blipFill>
        <p:spPr>
          <a:xfrm>
            <a:off x="2872105" y="3429000"/>
            <a:ext cx="1298575" cy="1297940"/>
          </a:xfrm>
          <a:prstGeom prst="rect">
            <a:avLst/>
          </a:prstGeom>
          <a:noFill/>
          <a:ln w="9525">
            <a:noFill/>
          </a:ln>
        </p:spPr>
      </p:pic>
      <p:pic>
        <p:nvPicPr>
          <p:cNvPr id="20489" name="Picture 4"/>
          <p:cNvPicPr>
            <a:picLocks noChangeAspect="1"/>
          </p:cNvPicPr>
          <p:nvPr/>
        </p:nvPicPr>
        <p:blipFill>
          <a:blip r:embed="rId4"/>
          <a:stretch>
            <a:fillRect/>
          </a:stretch>
        </p:blipFill>
        <p:spPr>
          <a:xfrm>
            <a:off x="5644515" y="3388360"/>
            <a:ext cx="1451610" cy="1451610"/>
          </a:xfrm>
          <a:prstGeom prst="rect">
            <a:avLst/>
          </a:prstGeom>
          <a:noFill/>
          <a:ln w="9525">
            <a:noFill/>
          </a:ln>
        </p:spPr>
      </p:pic>
      <p:pic>
        <p:nvPicPr>
          <p:cNvPr id="20490" name="Picture 2"/>
          <p:cNvPicPr>
            <a:picLocks noChangeAspect="1"/>
          </p:cNvPicPr>
          <p:nvPr/>
        </p:nvPicPr>
        <p:blipFill>
          <a:blip r:embed="rId5"/>
          <a:stretch>
            <a:fillRect/>
          </a:stretch>
        </p:blipFill>
        <p:spPr>
          <a:xfrm>
            <a:off x="5644515" y="4967605"/>
            <a:ext cx="1449070" cy="1380490"/>
          </a:xfrm>
          <a:prstGeom prst="rect">
            <a:avLst/>
          </a:prstGeom>
          <a:noFill/>
          <a:ln w="9525">
            <a:noFill/>
          </a:ln>
        </p:spPr>
      </p:pic>
      <p:pic>
        <p:nvPicPr>
          <p:cNvPr id="20491" name="Picture 6"/>
          <p:cNvPicPr>
            <a:picLocks noChangeAspect="1"/>
          </p:cNvPicPr>
          <p:nvPr/>
        </p:nvPicPr>
        <p:blipFill>
          <a:blip r:embed="rId6"/>
          <a:srcRect l="18497" t="12692" b="12708"/>
          <a:stretch>
            <a:fillRect/>
          </a:stretch>
        </p:blipFill>
        <p:spPr>
          <a:xfrm>
            <a:off x="5644515" y="1878330"/>
            <a:ext cx="1448435" cy="1300480"/>
          </a:xfrm>
          <a:prstGeom prst="rect">
            <a:avLst/>
          </a:prstGeom>
          <a:noFill/>
          <a:ln w="9525">
            <a:noFill/>
          </a:ln>
        </p:spPr>
      </p:pic>
      <p:sp>
        <p:nvSpPr>
          <p:cNvPr id="20492" name="Text Box 1027"/>
          <p:cNvSpPr txBox="1"/>
          <p:nvPr/>
        </p:nvSpPr>
        <p:spPr>
          <a:xfrm>
            <a:off x="908731" y="1045220"/>
            <a:ext cx="10503535" cy="101566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150000"/>
              </a:lnSpc>
              <a:spcBef>
                <a:spcPts val="0"/>
              </a:spcBef>
              <a:buClrTx/>
              <a:buSzTx/>
              <a:buFont typeface="Wingdings" panose="05000000000000000000" charset="0"/>
              <a:buChar char="Ø"/>
            </a:pPr>
            <a:r>
              <a:rPr lang="zh-CN" altLang="en-US" sz="2000" dirty="0">
                <a:latin typeface="微软雅黑" panose="020B0503020204020204" charset="-122"/>
                <a:ea typeface="微软雅黑" panose="020B0503020204020204" charset="-122"/>
                <a:cs typeface="微软雅黑" panose="020B0503020204020204" charset="-122"/>
                <a:sym typeface="+mn-ea"/>
              </a:rPr>
              <a:t>缺陷检测设备发现的缺陷需要用缺陷复检设备或缺陷失效分析设备进行分析 (拍照/成分/取样)，主要有以下3种机台：</a:t>
            </a:r>
          </a:p>
        </p:txBody>
      </p:sp>
      <p:sp>
        <p:nvSpPr>
          <p:cNvPr id="20493" name="Text Box 3"/>
          <p:cNvSpPr txBox="1"/>
          <p:nvPr/>
        </p:nvSpPr>
        <p:spPr>
          <a:xfrm>
            <a:off x="4488180" y="2564765"/>
            <a:ext cx="995680" cy="33718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600" b="1" dirty="0">
                <a:latin typeface="微软雅黑" panose="020B0503020204020204" charset="-122"/>
                <a:ea typeface="微软雅黑" panose="020B0503020204020204" charset="-122"/>
              </a:rPr>
              <a:t>光学成像</a:t>
            </a:r>
          </a:p>
        </p:txBody>
      </p:sp>
      <p:sp>
        <p:nvSpPr>
          <p:cNvPr id="20496" name="Text Box 3"/>
          <p:cNvSpPr txBox="1"/>
          <p:nvPr/>
        </p:nvSpPr>
        <p:spPr>
          <a:xfrm>
            <a:off x="4443095" y="4146550"/>
            <a:ext cx="1040130"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600" b="1" dirty="0">
                <a:latin typeface="微软雅黑" panose="020B0503020204020204" charset="-122"/>
                <a:ea typeface="微软雅黑" panose="020B0503020204020204" charset="-122"/>
              </a:rPr>
              <a:t>电子成像</a:t>
            </a:r>
          </a:p>
        </p:txBody>
      </p:sp>
      <p:sp>
        <p:nvSpPr>
          <p:cNvPr id="20498" name="Text Box 3"/>
          <p:cNvSpPr txBox="1"/>
          <p:nvPr/>
        </p:nvSpPr>
        <p:spPr>
          <a:xfrm>
            <a:off x="4184650" y="5562918"/>
            <a:ext cx="1497965" cy="33718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600" b="1" dirty="0">
                <a:latin typeface="微软雅黑" panose="020B0503020204020204" charset="-122"/>
                <a:ea typeface="微软雅黑" panose="020B0503020204020204" charset="-122"/>
                <a:cs typeface="微软雅黑" panose="020B0503020204020204" charset="-122"/>
              </a:rPr>
              <a:t>电子</a:t>
            </a:r>
            <a:r>
              <a:rPr lang="en-US" altLang="zh-CN" sz="1600" b="1" dirty="0">
                <a:latin typeface="微软雅黑" panose="020B0503020204020204" charset="-122"/>
                <a:ea typeface="微软雅黑" panose="020B0503020204020204" charset="-122"/>
                <a:cs typeface="微软雅黑" panose="020B0503020204020204" charset="-122"/>
              </a:rPr>
              <a:t>/</a:t>
            </a:r>
            <a:r>
              <a:rPr lang="zh-CN" altLang="en-US" sz="1600" b="1" dirty="0">
                <a:latin typeface="微软雅黑" panose="020B0503020204020204" charset="-122"/>
                <a:ea typeface="微软雅黑" panose="020B0503020204020204" charset="-122"/>
                <a:cs typeface="微软雅黑" panose="020B0503020204020204" charset="-122"/>
              </a:rPr>
              <a:t>离子成像</a:t>
            </a:r>
          </a:p>
        </p:txBody>
      </p:sp>
      <p:sp>
        <p:nvSpPr>
          <p:cNvPr id="2" name="Text Box 6"/>
          <p:cNvSpPr txBox="1"/>
          <p:nvPr/>
        </p:nvSpPr>
        <p:spPr>
          <a:xfrm>
            <a:off x="674688" y="5278120"/>
            <a:ext cx="2240280" cy="6451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sz="1800" dirty="0">
                <a:solidFill>
                  <a:srgbClr val="0000FE"/>
                </a:solidFill>
                <a:latin typeface="微软雅黑" panose="020B0503020204020204" charset="-122"/>
                <a:ea typeface="微软雅黑" panose="020B0503020204020204" charset="-122"/>
                <a:cs typeface="微软雅黑" panose="020B0503020204020204" charset="-122"/>
              </a:rPr>
              <a:t>Inline FIB </a:t>
            </a:r>
          </a:p>
          <a:p>
            <a:pPr marL="0" lvl="0" indent="0" algn="ctr" eaLnBrk="1" hangingPunct="1">
              <a:spcBef>
                <a:spcPct val="0"/>
              </a:spcBef>
              <a:buFontTx/>
              <a:buNone/>
            </a:pPr>
            <a:r>
              <a:rPr lang="zh-CN" altLang="en-US" sz="1800" dirty="0">
                <a:solidFill>
                  <a:srgbClr val="0000FE"/>
                </a:solidFill>
                <a:latin typeface="微软雅黑" panose="020B0503020204020204" charset="-122"/>
                <a:ea typeface="微软雅黑" panose="020B0503020204020204" charset="-122"/>
                <a:cs typeface="微软雅黑" panose="020B0503020204020204" charset="-122"/>
              </a:rPr>
              <a:t>在线聚焦离子束设备</a:t>
            </a:r>
          </a:p>
        </p:txBody>
      </p:sp>
      <p:pic>
        <p:nvPicPr>
          <p:cNvPr id="79" name="图片 78"/>
          <p:cNvPicPr>
            <a:picLocks noChangeAspect="1"/>
          </p:cNvPicPr>
          <p:nvPr/>
        </p:nvPicPr>
        <p:blipFill>
          <a:blip r:embed="rId7"/>
          <a:stretch>
            <a:fillRect/>
          </a:stretch>
        </p:blipFill>
        <p:spPr>
          <a:xfrm>
            <a:off x="2830195" y="4912360"/>
            <a:ext cx="1358900" cy="1607820"/>
          </a:xfrm>
          <a:prstGeom prst="rect">
            <a:avLst/>
          </a:prstGeom>
        </p:spPr>
      </p:pic>
      <p:sp>
        <p:nvSpPr>
          <p:cNvPr id="6" name="下箭头 5"/>
          <p:cNvSpPr/>
          <p:nvPr/>
        </p:nvSpPr>
        <p:spPr>
          <a:xfrm rot="16200000">
            <a:off x="4783455" y="2283460"/>
            <a:ext cx="374015" cy="235585"/>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solidFill>
                <a:schemeClr val="accent1"/>
              </a:solidFill>
              <a:effectLst>
                <a:outerShdw blurRad="38100" dist="25400" dir="5400000" algn="ctr" rotWithShape="0">
                  <a:srgbClr val="6E747A">
                    <a:alpha val="43000"/>
                  </a:srgbClr>
                </a:outerShdw>
              </a:effectLst>
              <a:uLnTx/>
              <a:uFillTx/>
              <a:latin typeface="+mn-lt"/>
              <a:ea typeface="+mn-ea"/>
              <a:cs typeface="+mn-cs"/>
            </a:endParaRPr>
          </a:p>
        </p:txBody>
      </p:sp>
      <p:sp>
        <p:nvSpPr>
          <p:cNvPr id="8" name="标题 7"/>
          <p:cNvSpPr>
            <a:spLocks noGrp="1"/>
          </p:cNvSpPr>
          <p:nvPr>
            <p:ph type="title"/>
          </p:nvPr>
        </p:nvSpPr>
        <p:spPr/>
        <p:txBody>
          <a:bodyPr/>
          <a:lstStyle/>
          <a:p>
            <a:r>
              <a:rPr lang="en-US" altLang="zh-CN" dirty="0" err="1"/>
              <a:t>Ebeam</a:t>
            </a:r>
            <a:r>
              <a:rPr lang="en-US" altLang="zh-CN" dirty="0"/>
              <a:t> </a:t>
            </a:r>
            <a:r>
              <a:rPr lang="zh-CN" altLang="en-US" dirty="0"/>
              <a:t>工作原理</a:t>
            </a:r>
          </a:p>
        </p:txBody>
      </p:sp>
      <p:sp>
        <p:nvSpPr>
          <p:cNvPr id="9" name="文本框 8"/>
          <p:cNvSpPr txBox="1"/>
          <p:nvPr/>
        </p:nvSpPr>
        <p:spPr>
          <a:xfrm>
            <a:off x="7249160" y="1772920"/>
            <a:ext cx="4339590" cy="1445260"/>
          </a:xfrm>
          <a:prstGeom prst="rect">
            <a:avLst/>
          </a:prstGeom>
          <a:noFill/>
        </p:spPr>
        <p:txBody>
          <a:bodyPr wrap="square" rtlCol="0">
            <a:spAutoFit/>
          </a:bodyPr>
          <a:lstStyle/>
          <a:p>
            <a:pPr marL="285750" indent="-285750">
              <a:buFont typeface="Wingdings" panose="05000000000000000000" charset="0"/>
              <a:buChar char="Ø"/>
            </a:pPr>
            <a:r>
              <a:rPr lang="zh-CN" altLang="en-US" sz="1600" b="1">
                <a:latin typeface="微软雅黑" panose="020B0503020204020204" charset="-122"/>
                <a:ea typeface="微软雅黑" panose="020B0503020204020204" charset="-122"/>
              </a:rPr>
              <a:t>优势：</a:t>
            </a:r>
            <a:endParaRPr lang="zh-CN" altLang="en-US" sz="1600">
              <a:latin typeface="微软雅黑" panose="020B0503020204020204" charset="-122"/>
              <a:ea typeface="微软雅黑" panose="020B0503020204020204" charset="-122"/>
            </a:endParaRPr>
          </a:p>
          <a:p>
            <a:pPr lvl="1">
              <a:buFont typeface="Wingdings" panose="05000000000000000000" charset="0"/>
            </a:pPr>
            <a:r>
              <a:rPr lang="zh-CN" altLang="en-US" sz="1400">
                <a:latin typeface="微软雅黑" panose="020B0503020204020204" charset="-122"/>
                <a:ea typeface="微软雅黑" panose="020B0503020204020204" charset="-122"/>
              </a:rPr>
              <a:t>能看到前层缺陷和层次色差，图片视图大，缺陷看得全面。</a:t>
            </a:r>
            <a:endParaRPr lang="zh-CN" altLang="en-US" sz="1600">
              <a:latin typeface="微软雅黑" panose="020B0503020204020204" charset="-122"/>
              <a:ea typeface="微软雅黑" panose="020B0503020204020204" charset="-122"/>
            </a:endParaRPr>
          </a:p>
          <a:p>
            <a:pPr marL="285750" indent="-285750">
              <a:buFont typeface="Wingdings" panose="05000000000000000000" charset="0"/>
              <a:buChar char="Ø"/>
            </a:pPr>
            <a:r>
              <a:rPr lang="zh-CN" altLang="en-US" sz="1600" b="1">
                <a:latin typeface="微软雅黑" panose="020B0503020204020204" charset="-122"/>
                <a:ea typeface="微软雅黑" panose="020B0503020204020204" charset="-122"/>
              </a:rPr>
              <a:t>劣势：</a:t>
            </a:r>
            <a:endParaRPr lang="zh-CN" altLang="en-US" sz="1600">
              <a:latin typeface="微软雅黑" panose="020B0503020204020204" charset="-122"/>
              <a:ea typeface="微软雅黑" panose="020B0503020204020204" charset="-122"/>
            </a:endParaRPr>
          </a:p>
          <a:p>
            <a:pPr lvl="1">
              <a:buFont typeface="Wingdings" panose="05000000000000000000" charset="0"/>
            </a:pPr>
            <a:r>
              <a:rPr lang="zh-CN" altLang="en-US" sz="1400">
                <a:latin typeface="微软雅黑" panose="020B0503020204020204" charset="-122"/>
                <a:ea typeface="微软雅黑" panose="020B0503020204020204" charset="-122"/>
              </a:rPr>
              <a:t>分辨率低，高阶制程小尺寸缺陷无法分辨，无法判断缺陷实际层次和形貌。</a:t>
            </a:r>
            <a:endParaRPr lang="zh-CN" altLang="en-US" sz="1600">
              <a:latin typeface="微软雅黑" panose="020B0503020204020204" charset="-122"/>
              <a:ea typeface="微软雅黑" panose="020B0503020204020204" charset="-122"/>
            </a:endParaRPr>
          </a:p>
        </p:txBody>
      </p:sp>
      <p:sp>
        <p:nvSpPr>
          <p:cNvPr id="10" name="下箭头 9"/>
          <p:cNvSpPr/>
          <p:nvPr/>
        </p:nvSpPr>
        <p:spPr>
          <a:xfrm rot="16200000">
            <a:off x="4783455" y="3799205"/>
            <a:ext cx="374015" cy="235585"/>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i="0" u="none" strike="noStrike" kern="1200" cap="none" spc="0" normalizeH="0" baseline="0" noProof="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mn-cs"/>
            </a:endParaRPr>
          </a:p>
        </p:txBody>
      </p:sp>
      <p:sp>
        <p:nvSpPr>
          <p:cNvPr id="11" name="下箭头 10"/>
          <p:cNvSpPr/>
          <p:nvPr/>
        </p:nvSpPr>
        <p:spPr>
          <a:xfrm rot="16200000">
            <a:off x="4783455" y="5233035"/>
            <a:ext cx="374015" cy="235585"/>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i="0" u="none" strike="noStrike" kern="1200" cap="none" spc="0" normalizeH="0" baseline="0" noProof="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mn-cs"/>
            </a:endParaRPr>
          </a:p>
        </p:txBody>
      </p:sp>
      <p:sp>
        <p:nvSpPr>
          <p:cNvPr id="13" name="文本框 12"/>
          <p:cNvSpPr txBox="1"/>
          <p:nvPr/>
        </p:nvSpPr>
        <p:spPr>
          <a:xfrm>
            <a:off x="7249160" y="3388360"/>
            <a:ext cx="4339590" cy="1691640"/>
          </a:xfrm>
          <a:prstGeom prst="rect">
            <a:avLst/>
          </a:prstGeom>
          <a:noFill/>
        </p:spPr>
        <p:txBody>
          <a:bodyPr wrap="square" rtlCol="0">
            <a:spAutoFit/>
          </a:bodyPr>
          <a:lstStyle/>
          <a:p>
            <a:pPr marL="285750" indent="-285750">
              <a:buFont typeface="Wingdings" panose="05000000000000000000" charset="0"/>
              <a:buChar char="Ø"/>
            </a:pPr>
            <a:r>
              <a:rPr lang="zh-CN" altLang="en-US" sz="1600" b="1">
                <a:latin typeface="微软雅黑" panose="020B0503020204020204" charset="-122"/>
                <a:ea typeface="微软雅黑" panose="020B0503020204020204" charset="-122"/>
              </a:rPr>
              <a:t>优势：</a:t>
            </a:r>
            <a:endParaRPr lang="zh-CN" altLang="en-US" sz="1600">
              <a:latin typeface="微软雅黑" panose="020B0503020204020204" charset="-122"/>
              <a:ea typeface="微软雅黑" panose="020B0503020204020204" charset="-122"/>
            </a:endParaRPr>
          </a:p>
          <a:p>
            <a:pPr lvl="1">
              <a:buFont typeface="Wingdings" panose="05000000000000000000" charset="0"/>
            </a:pPr>
            <a:r>
              <a:rPr lang="zh-CN" altLang="en-US" sz="1400">
                <a:latin typeface="微软雅黑" panose="020B0503020204020204" charset="-122"/>
                <a:ea typeface="微软雅黑" panose="020B0503020204020204" charset="-122"/>
              </a:rPr>
              <a:t>能判断缺陷</a:t>
            </a:r>
            <a:r>
              <a:rPr lang="zh-CN" altLang="en-US" sz="1400">
                <a:latin typeface="微软雅黑" panose="020B0503020204020204" charset="-122"/>
                <a:ea typeface="微软雅黑" panose="020B0503020204020204" charset="-122"/>
                <a:sym typeface="+mn-ea"/>
              </a:rPr>
              <a:t>层次，</a:t>
            </a:r>
            <a:r>
              <a:rPr lang="zh-CN" altLang="en-US" sz="1400">
                <a:latin typeface="微软雅黑" panose="020B0503020204020204" charset="-122"/>
                <a:ea typeface="微软雅黑" panose="020B0503020204020204" charset="-122"/>
              </a:rPr>
              <a:t>分辨率高，可以对缺陷进行成份分析，可多角度查看缺陷形貌。</a:t>
            </a:r>
          </a:p>
          <a:p>
            <a:pPr marL="285750" lvl="0" indent="-285750">
              <a:buFont typeface="Wingdings" panose="05000000000000000000" charset="0"/>
              <a:buChar char="Ø"/>
            </a:pPr>
            <a:r>
              <a:rPr lang="zh-CN" altLang="en-US" sz="1600" b="1">
                <a:latin typeface="微软雅黑" panose="020B0503020204020204" charset="-122"/>
                <a:ea typeface="微软雅黑" panose="020B0503020204020204" charset="-122"/>
              </a:rPr>
              <a:t>劣势：</a:t>
            </a:r>
            <a:endParaRPr lang="zh-CN" altLang="en-US" sz="1600">
              <a:latin typeface="微软雅黑" panose="020B0503020204020204" charset="-122"/>
              <a:ea typeface="微软雅黑" panose="020B0503020204020204" charset="-122"/>
            </a:endParaRPr>
          </a:p>
          <a:p>
            <a:pPr lvl="1">
              <a:buFont typeface="Wingdings" panose="05000000000000000000" charset="0"/>
            </a:pPr>
            <a:r>
              <a:rPr lang="zh-CN" altLang="en-US" sz="1400">
                <a:latin typeface="微软雅黑" panose="020B0503020204020204" charset="-122"/>
                <a:ea typeface="微软雅黑" panose="020B0503020204020204" charset="-122"/>
              </a:rPr>
              <a:t>不能判断前层缺陷，无法分辨因膜厚差异引起的</a:t>
            </a:r>
            <a:r>
              <a:rPr lang="zh-CN" altLang="en-US" sz="1400">
                <a:latin typeface="微软雅黑" panose="020B0503020204020204" charset="-122"/>
                <a:ea typeface="微软雅黑" panose="020B0503020204020204" charset="-122"/>
                <a:sym typeface="+mn-ea"/>
              </a:rPr>
              <a:t>色差。</a:t>
            </a:r>
            <a:endParaRPr lang="zh-CN" altLang="en-US" sz="1600">
              <a:latin typeface="微软雅黑" panose="020B0503020204020204" charset="-122"/>
              <a:ea typeface="微软雅黑" panose="020B0503020204020204" charset="-122"/>
            </a:endParaRPr>
          </a:p>
          <a:p>
            <a:pPr lvl="1">
              <a:buFont typeface="Wingdings" panose="05000000000000000000" charset="0"/>
            </a:pPr>
            <a:endParaRPr lang="zh-CN" altLang="en-US" sz="1600">
              <a:latin typeface="微软雅黑" panose="020B0503020204020204" charset="-122"/>
              <a:ea typeface="微软雅黑" panose="020B0503020204020204" charset="-122"/>
            </a:endParaRPr>
          </a:p>
        </p:txBody>
      </p:sp>
      <p:sp>
        <p:nvSpPr>
          <p:cNvPr id="14" name="文本框 13"/>
          <p:cNvSpPr txBox="1"/>
          <p:nvPr/>
        </p:nvSpPr>
        <p:spPr>
          <a:xfrm>
            <a:off x="7247890" y="5055870"/>
            <a:ext cx="4829175" cy="1229995"/>
          </a:xfrm>
          <a:prstGeom prst="rect">
            <a:avLst/>
          </a:prstGeom>
          <a:noFill/>
        </p:spPr>
        <p:txBody>
          <a:bodyPr wrap="square" rtlCol="0">
            <a:spAutoFit/>
          </a:bodyPr>
          <a:lstStyle/>
          <a:p>
            <a:pPr marL="285750" indent="-285750">
              <a:buFont typeface="Wingdings" panose="05000000000000000000" charset="0"/>
              <a:buChar char="Ø"/>
            </a:pPr>
            <a:r>
              <a:rPr lang="zh-CN" altLang="en-US" sz="1600" b="1">
                <a:latin typeface="微软雅黑" panose="020B0503020204020204" charset="-122"/>
                <a:ea typeface="微软雅黑" panose="020B0503020204020204" charset="-122"/>
              </a:rPr>
              <a:t>用途：</a:t>
            </a:r>
            <a:endParaRPr lang="zh-CN" altLang="en-US" sz="1600">
              <a:latin typeface="微软雅黑" panose="020B0503020204020204" charset="-122"/>
              <a:ea typeface="微软雅黑" panose="020B0503020204020204" charset="-122"/>
            </a:endParaRPr>
          </a:p>
          <a:p>
            <a:pPr lvl="1">
              <a:buFont typeface="Wingdings" panose="05000000000000000000" charset="0"/>
            </a:pPr>
            <a:r>
              <a:rPr lang="zh-CN" altLang="en-US" sz="1400">
                <a:latin typeface="微软雅黑" panose="020B0503020204020204" charset="-122"/>
                <a:ea typeface="微软雅黑" panose="020B0503020204020204" charset="-122"/>
              </a:rPr>
              <a:t>一般用在有严重缺陷影响的晶圆和做器件结构分析。</a:t>
            </a:r>
          </a:p>
          <a:p>
            <a:pPr marL="285750" lvl="0" indent="-285750">
              <a:buFont typeface="Wingdings" panose="05000000000000000000" charset="0"/>
              <a:buChar char="Ø"/>
            </a:pPr>
            <a:r>
              <a:rPr lang="zh-CN" altLang="en-US" sz="1600" b="1">
                <a:latin typeface="微软雅黑" panose="020B0503020204020204" charset="-122"/>
                <a:ea typeface="微软雅黑" panose="020B0503020204020204" charset="-122"/>
              </a:rPr>
              <a:t>优势：</a:t>
            </a:r>
            <a:endParaRPr lang="zh-CN" altLang="en-US" sz="1600">
              <a:latin typeface="微软雅黑" panose="020B0503020204020204" charset="-122"/>
              <a:ea typeface="微软雅黑" panose="020B0503020204020204" charset="-122"/>
            </a:endParaRPr>
          </a:p>
          <a:p>
            <a:pPr lvl="1">
              <a:buFont typeface="Wingdings" panose="05000000000000000000" charset="0"/>
            </a:pPr>
            <a:r>
              <a:rPr lang="zh-CN" altLang="en-US" sz="1400">
                <a:latin typeface="微软雅黑" panose="020B0503020204020204" charset="-122"/>
                <a:ea typeface="微软雅黑" panose="020B0503020204020204" charset="-122"/>
              </a:rPr>
              <a:t>能够精确定位在线缺陷并快速制样，分辨缺陷所在真实层次。</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23</a:t>
            </a:fld>
            <a:endParaRPr lang="zh-CN" altLang="en-US" dirty="0">
              <a:solidFill>
                <a:prstClr val="white"/>
              </a:solidFill>
            </a:endParaRPr>
          </a:p>
        </p:txBody>
      </p:sp>
      <p:sp>
        <p:nvSpPr>
          <p:cNvPr id="2" name="标题 1"/>
          <p:cNvSpPr>
            <a:spLocks noGrp="1"/>
          </p:cNvSpPr>
          <p:nvPr>
            <p:ph type="title"/>
          </p:nvPr>
        </p:nvSpPr>
        <p:spPr/>
        <p:txBody>
          <a:bodyPr/>
          <a:lstStyle/>
          <a:p>
            <a:r>
              <a:rPr lang="zh-CN" altLang="en-US"/>
              <a:t>目录</a:t>
            </a:r>
          </a:p>
        </p:txBody>
      </p:sp>
      <p:sp>
        <p:nvSpPr>
          <p:cNvPr id="17410" name="Text Box 1027"/>
          <p:cNvSpPr txBox="1">
            <a:spLocks noChangeArrowheads="1"/>
          </p:cNvSpPr>
          <p:nvPr/>
        </p:nvSpPr>
        <p:spPr bwMode="auto">
          <a:xfrm>
            <a:off x="1055440" y="1268760"/>
            <a:ext cx="8183563" cy="3230245"/>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良率提升介绍及缺陷控制对工厂的重要性</a:t>
            </a:r>
            <a:endParaRPr kumimoji="1" lang="en-US" altLang="zh-CN"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缺陷检测设备介绍</a:t>
            </a:r>
            <a:endParaRPr kumimoji="1" lang="en-US" altLang="zh-CN"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rgbClr val="0000FE"/>
                </a:solidFill>
                <a:effectLst/>
                <a:uLnTx/>
                <a:uFillTx/>
                <a:latin typeface="微软雅黑" panose="020B0503020204020204" charset="-122"/>
                <a:ea typeface="微软雅黑" panose="020B0503020204020204" charset="-122"/>
                <a:cs typeface="微软雅黑" panose="020B0503020204020204" charset="-122"/>
              </a:rPr>
              <a:t>缺陷管理系统介绍</a:t>
            </a:r>
            <a:endParaRPr kumimoji="1" lang="en-US" altLang="zh-CN" sz="20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缺陷控制的方法和策略</a:t>
            </a:r>
            <a:endParaRPr kumimoji="1" lang="en-US" altLang="zh-CN"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缺陷控制的流程</a:t>
            </a:r>
            <a:r>
              <a:rPr kumimoji="1" lang="en-US" altLang="zh-CN"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 </a:t>
            </a:r>
            <a:endParaRPr kumimoji="1" lang="en-US" altLang="zh-CN" sz="20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缺陷分析的常用方法</a:t>
            </a:r>
            <a:r>
              <a:rPr kumimoji="1" lang="en-US" altLang="zh-CN"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24</a:t>
            </a:fld>
            <a:endParaRPr lang="zh-CN" altLang="en-US" dirty="0">
              <a:solidFill>
                <a:prstClr val="white"/>
              </a:solidFill>
            </a:endParaRPr>
          </a:p>
        </p:txBody>
      </p:sp>
      <p:sp>
        <p:nvSpPr>
          <p:cNvPr id="22533" name="Text Box 1027"/>
          <p:cNvSpPr txBox="1"/>
          <p:nvPr/>
        </p:nvSpPr>
        <p:spPr>
          <a:xfrm>
            <a:off x="913447" y="1035884"/>
            <a:ext cx="10508615" cy="101473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150000"/>
              </a:lnSpc>
              <a:spcBef>
                <a:spcPts val="0"/>
              </a:spcBef>
              <a:buClrTx/>
              <a:buSzTx/>
              <a:buFont typeface="Wingdings" panose="05000000000000000000" charset="0"/>
              <a:buChar char="Ø"/>
            </a:pPr>
            <a:r>
              <a:rPr lang="zh-CN" altLang="en-US" sz="2000" dirty="0">
                <a:latin typeface="微软雅黑" panose="020B0503020204020204" charset="-122"/>
                <a:ea typeface="微软雅黑" panose="020B0503020204020204" charset="-122"/>
                <a:cs typeface="微软雅黑" panose="020B0503020204020204" charset="-122"/>
                <a:sym typeface="+mn-ea"/>
              </a:rPr>
              <a:t>良率管理系统介绍：通过整合在线工艺数据、缺陷扫描和缺陷观测数据，经过对比运算发现相关性，从而找到真因，最终解决问题，提高良率。</a:t>
            </a:r>
          </a:p>
        </p:txBody>
      </p:sp>
      <p:sp>
        <p:nvSpPr>
          <p:cNvPr id="2" name="标题 1"/>
          <p:cNvSpPr>
            <a:spLocks noGrp="1"/>
          </p:cNvSpPr>
          <p:nvPr>
            <p:ph type="title"/>
          </p:nvPr>
        </p:nvSpPr>
        <p:spPr/>
        <p:txBody>
          <a:bodyPr/>
          <a:lstStyle/>
          <a:p>
            <a:r>
              <a:rPr lang="zh-CN" altLang="en-US"/>
              <a:t>缺陷管理系统介绍</a:t>
            </a:r>
          </a:p>
        </p:txBody>
      </p:sp>
      <p:pic>
        <p:nvPicPr>
          <p:cNvPr id="22534" name="Picture 14"/>
          <p:cNvPicPr>
            <a:picLocks noChangeAspect="1"/>
          </p:cNvPicPr>
          <p:nvPr/>
        </p:nvPicPr>
        <p:blipFill>
          <a:blip r:embed="rId2"/>
          <a:stretch>
            <a:fillRect/>
          </a:stretch>
        </p:blipFill>
        <p:spPr>
          <a:xfrm>
            <a:off x="8616315" y="2669540"/>
            <a:ext cx="3212465" cy="2127250"/>
          </a:xfrm>
          <a:prstGeom prst="rect">
            <a:avLst/>
          </a:prstGeom>
          <a:noFill/>
          <a:ln w="9525">
            <a:noFill/>
          </a:ln>
        </p:spPr>
      </p:pic>
      <p:grpSp>
        <p:nvGrpSpPr>
          <p:cNvPr id="22531" name="组合 17"/>
          <p:cNvGrpSpPr/>
          <p:nvPr/>
        </p:nvGrpSpPr>
        <p:grpSpPr>
          <a:xfrm>
            <a:off x="6610985" y="2277110"/>
            <a:ext cx="1565910" cy="1059180"/>
            <a:chOff x="2867667" y="1988838"/>
            <a:chExt cx="1545690" cy="942977"/>
          </a:xfrm>
        </p:grpSpPr>
        <p:pic>
          <p:nvPicPr>
            <p:cNvPr id="22571" name="Picture 6"/>
            <p:cNvPicPr/>
            <p:nvPr/>
          </p:nvPicPr>
          <p:blipFill>
            <a:blip r:embed="rId3"/>
            <a:stretch>
              <a:fillRect/>
            </a:stretch>
          </p:blipFill>
          <p:spPr>
            <a:xfrm>
              <a:off x="3676757" y="1988840"/>
              <a:ext cx="736600" cy="942975"/>
            </a:xfrm>
            <a:prstGeom prst="rect">
              <a:avLst/>
            </a:prstGeom>
            <a:noFill/>
            <a:ln w="9525">
              <a:noFill/>
            </a:ln>
          </p:spPr>
        </p:pic>
        <p:pic>
          <p:nvPicPr>
            <p:cNvPr id="22572" name="Picture 6"/>
            <p:cNvPicPr/>
            <p:nvPr/>
          </p:nvPicPr>
          <p:blipFill>
            <a:blip r:embed="rId3"/>
            <a:stretch>
              <a:fillRect/>
            </a:stretch>
          </p:blipFill>
          <p:spPr>
            <a:xfrm>
              <a:off x="3283355" y="1988839"/>
              <a:ext cx="736600" cy="942975"/>
            </a:xfrm>
            <a:prstGeom prst="rect">
              <a:avLst/>
            </a:prstGeom>
            <a:noFill/>
            <a:ln w="9525">
              <a:noFill/>
            </a:ln>
          </p:spPr>
        </p:pic>
        <p:pic>
          <p:nvPicPr>
            <p:cNvPr id="22573" name="Picture 6"/>
            <p:cNvPicPr/>
            <p:nvPr/>
          </p:nvPicPr>
          <p:blipFill>
            <a:blip r:embed="rId3"/>
            <a:stretch>
              <a:fillRect/>
            </a:stretch>
          </p:blipFill>
          <p:spPr>
            <a:xfrm>
              <a:off x="2867667" y="1988838"/>
              <a:ext cx="736600" cy="942975"/>
            </a:xfrm>
            <a:prstGeom prst="rect">
              <a:avLst/>
            </a:prstGeom>
            <a:noFill/>
            <a:ln w="9525">
              <a:noFill/>
            </a:ln>
          </p:spPr>
        </p:pic>
      </p:grpSp>
      <p:pic>
        <p:nvPicPr>
          <p:cNvPr id="11" name="图片 10"/>
          <p:cNvPicPr>
            <a:picLocks noChangeAspect="1"/>
          </p:cNvPicPr>
          <p:nvPr/>
        </p:nvPicPr>
        <p:blipFill>
          <a:blip r:embed="rId4"/>
          <a:stretch>
            <a:fillRect/>
          </a:stretch>
        </p:blipFill>
        <p:spPr>
          <a:xfrm>
            <a:off x="191135" y="2420620"/>
            <a:ext cx="6353175" cy="3065145"/>
          </a:xfrm>
          <a:prstGeom prst="rect">
            <a:avLst/>
          </a:prstGeom>
        </p:spPr>
      </p:pic>
      <p:cxnSp>
        <p:nvCxnSpPr>
          <p:cNvPr id="29" name="直接箭头连接符 28"/>
          <p:cNvCxnSpPr/>
          <p:nvPr/>
        </p:nvCxnSpPr>
        <p:spPr>
          <a:xfrm>
            <a:off x="5807710" y="2564765"/>
            <a:ext cx="720090" cy="0"/>
          </a:xfrm>
          <a:prstGeom prst="straightConnector1">
            <a:avLst/>
          </a:prstGeom>
          <a:ln w="317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6456045" y="4580890"/>
            <a:ext cx="2088515" cy="0"/>
          </a:xfrm>
          <a:prstGeom prst="straightConnector1">
            <a:avLst/>
          </a:prstGeom>
          <a:ln w="31750">
            <a:solidFill>
              <a:srgbClr val="0070C0"/>
            </a:solidFill>
            <a:tailEnd type="arrow"/>
          </a:ln>
          <a:effectLst/>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rot="900000">
            <a:off x="8207375" y="2637790"/>
            <a:ext cx="1217295" cy="337185"/>
          </a:xfrm>
          <a:prstGeom prst="rect">
            <a:avLst/>
          </a:prstGeom>
          <a:noFill/>
        </p:spPr>
        <p:txBody>
          <a:bodyPr wrap="square" rtlCol="0">
            <a:spAutoFit/>
          </a:bodyPr>
          <a:lstStyle/>
          <a:p>
            <a:r>
              <a:rPr lang="zh-CN" altLang="en-US" sz="1600" b="1">
                <a:latin typeface="微软雅黑" panose="020B0503020204020204" charset="-122"/>
                <a:ea typeface="微软雅黑" panose="020B0503020204020204" charset="-122"/>
              </a:rPr>
              <a:t>缺陷数据</a:t>
            </a:r>
          </a:p>
        </p:txBody>
      </p:sp>
      <p:sp>
        <p:nvSpPr>
          <p:cNvPr id="32" name="文本框 31"/>
          <p:cNvSpPr txBox="1"/>
          <p:nvPr/>
        </p:nvSpPr>
        <p:spPr>
          <a:xfrm>
            <a:off x="6667500" y="4220845"/>
            <a:ext cx="1666240" cy="337185"/>
          </a:xfrm>
          <a:prstGeom prst="rect">
            <a:avLst/>
          </a:prstGeom>
          <a:noFill/>
        </p:spPr>
        <p:txBody>
          <a:bodyPr wrap="square" rtlCol="0">
            <a:spAutoFit/>
          </a:bodyPr>
          <a:lstStyle/>
          <a:p>
            <a:pPr algn="ctr"/>
            <a:r>
              <a:rPr lang="zh-CN" altLang="en-US" sz="1600" b="1">
                <a:latin typeface="微软雅黑" panose="020B0503020204020204" charset="-122"/>
                <a:ea typeface="微软雅黑" panose="020B0503020204020204" charset="-122"/>
              </a:rPr>
              <a:t>制程工艺数据</a:t>
            </a:r>
          </a:p>
        </p:txBody>
      </p:sp>
      <p:sp>
        <p:nvSpPr>
          <p:cNvPr id="33" name="文本框 32"/>
          <p:cNvSpPr txBox="1"/>
          <p:nvPr/>
        </p:nvSpPr>
        <p:spPr>
          <a:xfrm>
            <a:off x="9705975" y="4892040"/>
            <a:ext cx="1217295" cy="337185"/>
          </a:xfrm>
          <a:prstGeom prst="rect">
            <a:avLst/>
          </a:prstGeom>
          <a:noFill/>
        </p:spPr>
        <p:txBody>
          <a:bodyPr wrap="square" rtlCol="0">
            <a:spAutoFit/>
          </a:bodyPr>
          <a:lstStyle/>
          <a:p>
            <a:r>
              <a:rPr lang="zh-CN" altLang="en-US" sz="1600" b="1">
                <a:latin typeface="微软雅黑" panose="020B0503020204020204" charset="-122"/>
                <a:ea typeface="微软雅黑" panose="020B0503020204020204" charset="-122"/>
              </a:rPr>
              <a:t>工程师分析</a:t>
            </a:r>
          </a:p>
        </p:txBody>
      </p:sp>
      <p:cxnSp>
        <p:nvCxnSpPr>
          <p:cNvPr id="34" name="直接箭头连接符 33"/>
          <p:cNvCxnSpPr/>
          <p:nvPr/>
        </p:nvCxnSpPr>
        <p:spPr>
          <a:xfrm>
            <a:off x="8184515" y="2853055"/>
            <a:ext cx="935990" cy="288290"/>
          </a:xfrm>
          <a:prstGeom prst="straightConnector1">
            <a:avLst/>
          </a:prstGeom>
          <a:ln w="31750">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25</a:t>
            </a:fld>
            <a:endParaRPr lang="zh-CN" altLang="en-US" dirty="0">
              <a:solidFill>
                <a:prstClr val="white"/>
              </a:solidFill>
            </a:endParaRPr>
          </a:p>
        </p:txBody>
      </p:sp>
      <p:pic>
        <p:nvPicPr>
          <p:cNvPr id="23554" name="Picture 2"/>
          <p:cNvPicPr>
            <a:picLocks noChangeAspect="1"/>
          </p:cNvPicPr>
          <p:nvPr/>
        </p:nvPicPr>
        <p:blipFill>
          <a:blip r:embed="rId2"/>
          <a:srcRect t="3170"/>
          <a:stretch>
            <a:fillRect/>
          </a:stretch>
        </p:blipFill>
        <p:spPr>
          <a:xfrm>
            <a:off x="2885440" y="2353945"/>
            <a:ext cx="6420485" cy="3091815"/>
          </a:xfrm>
          <a:prstGeom prst="rect">
            <a:avLst/>
          </a:prstGeom>
          <a:noFill/>
          <a:ln w="9525">
            <a:noFill/>
          </a:ln>
        </p:spPr>
      </p:pic>
      <p:sp>
        <p:nvSpPr>
          <p:cNvPr id="23557" name="Text Box 1027"/>
          <p:cNvSpPr txBox="1"/>
          <p:nvPr/>
        </p:nvSpPr>
        <p:spPr>
          <a:xfrm>
            <a:off x="806132" y="1031927"/>
            <a:ext cx="10579100" cy="5530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150000"/>
              </a:lnSpc>
              <a:spcBef>
                <a:spcPts val="0"/>
              </a:spcBef>
              <a:buClrTx/>
              <a:buSzTx/>
              <a:buFont typeface="Wingdings" panose="05000000000000000000" charset="0"/>
              <a:buChar char="Ø"/>
            </a:pPr>
            <a:r>
              <a:rPr lang="zh-CN" altLang="en-US" sz="2000" dirty="0">
                <a:latin typeface="微软雅黑" panose="020B0503020204020204" charset="-122"/>
                <a:ea typeface="微软雅黑" panose="020B0503020204020204" charset="-122"/>
                <a:cs typeface="微软雅黑" panose="020B0503020204020204" charset="-122"/>
                <a:sym typeface="+mn-ea"/>
              </a:rPr>
              <a:t>采用的缺陷管理系统为Klarity 系统(美国科天), 分为4个部分: </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mn-ea"/>
              </a:rPr>
              <a:t>Defect \ACE \SSA</a:t>
            </a:r>
            <a:r>
              <a:rPr lang="zh-CN" altLang="en-US" sz="2000" dirty="0">
                <a:latin typeface="微软雅黑" panose="020B0503020204020204" charset="-122"/>
                <a:ea typeface="微软雅黑" panose="020B0503020204020204" charset="-122"/>
                <a:cs typeface="微软雅黑" panose="020B0503020204020204" charset="-122"/>
                <a:sym typeface="+mn-ea"/>
              </a:rPr>
              <a:t> \Bitmap </a:t>
            </a:r>
          </a:p>
        </p:txBody>
      </p:sp>
      <p:sp>
        <p:nvSpPr>
          <p:cNvPr id="2" name="矩形标注 1"/>
          <p:cNvSpPr/>
          <p:nvPr/>
        </p:nvSpPr>
        <p:spPr>
          <a:xfrm>
            <a:off x="1083310" y="1561465"/>
            <a:ext cx="1808480" cy="792480"/>
          </a:xfrm>
          <a:prstGeom prst="wedgeRectCallout">
            <a:avLst>
              <a:gd name="adj1" fmla="val 56303"/>
              <a:gd name="adj2" fmla="val 167915"/>
            </a:avLst>
          </a:prstGeom>
          <a:gradFill>
            <a:gsLst>
              <a:gs pos="0">
                <a:srgbClr val="14CD68"/>
              </a:gs>
              <a:gs pos="100000">
                <a:srgbClr val="035C7D"/>
              </a:gs>
            </a:gsLst>
            <a:lin ang="5400000" scaled="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1800" noProof="0" dirty="0">
                <a:ln>
                  <a:noFill/>
                </a:ln>
                <a:effectLst/>
                <a:uLnTx/>
                <a:uFillTx/>
                <a:sym typeface="+mn-ea"/>
              </a:rPr>
              <a:t>Defect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缺陷要素分析</a:t>
            </a:r>
          </a:p>
        </p:txBody>
      </p:sp>
      <p:sp>
        <p:nvSpPr>
          <p:cNvPr id="12" name="矩形标注 11"/>
          <p:cNvSpPr/>
          <p:nvPr/>
        </p:nvSpPr>
        <p:spPr>
          <a:xfrm>
            <a:off x="1082675" y="5372735"/>
            <a:ext cx="1802765" cy="792480"/>
          </a:xfrm>
          <a:prstGeom prst="wedgeRectCallout">
            <a:avLst>
              <a:gd name="adj1" fmla="val 57073"/>
              <a:gd name="adj2" fmla="val -147955"/>
            </a:avLst>
          </a:prstGeom>
          <a:gradFill>
            <a:gsLst>
              <a:gs pos="0">
                <a:srgbClr val="14CD68"/>
              </a:gs>
              <a:gs pos="100000">
                <a:srgbClr val="035C7D"/>
              </a:gs>
            </a:gsLst>
            <a:lin ang="5400000" scaled="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noProof="0" dirty="0">
                <a:ln>
                  <a:noFill/>
                </a:ln>
                <a:effectLst/>
                <a:uLnTx/>
                <a:uFillTx/>
                <a:sym typeface="+mn-ea"/>
              </a:rPr>
              <a:t>SSA</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特殊图形分析</a:t>
            </a:r>
          </a:p>
        </p:txBody>
      </p:sp>
      <p:sp>
        <p:nvSpPr>
          <p:cNvPr id="13" name="矩形标注 12"/>
          <p:cNvSpPr/>
          <p:nvPr/>
        </p:nvSpPr>
        <p:spPr>
          <a:xfrm>
            <a:off x="9336405" y="1561465"/>
            <a:ext cx="1827530" cy="792480"/>
          </a:xfrm>
          <a:prstGeom prst="wedgeRectCallout">
            <a:avLst>
              <a:gd name="adj1" fmla="val -55309"/>
              <a:gd name="adj2" fmla="val 159899"/>
            </a:avLst>
          </a:prstGeom>
          <a:gradFill>
            <a:gsLst>
              <a:gs pos="0">
                <a:srgbClr val="14CD68"/>
              </a:gs>
              <a:gs pos="100000">
                <a:srgbClr val="035C7D"/>
              </a:gs>
            </a:gsLst>
            <a:lin ang="5400000" scaled="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noProof="0" dirty="0">
                <a:ln>
                  <a:noFill/>
                </a:ln>
                <a:effectLst/>
                <a:uLnTx/>
                <a:uFillTx/>
                <a:sym typeface="+mn-ea"/>
              </a:rPr>
              <a:t> </a:t>
            </a:r>
            <a:r>
              <a:rPr lang="en-US" altLang="zh-CN" sz="1800" noProof="0" dirty="0">
                <a:ln>
                  <a:noFill/>
                </a:ln>
                <a:effectLst/>
                <a:uLnTx/>
                <a:uFillTx/>
                <a:sym typeface="+mn-ea"/>
              </a:rPr>
              <a:t>ACE</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制程数据共通性及相关性分析</a:t>
            </a:r>
          </a:p>
        </p:txBody>
      </p:sp>
      <p:sp>
        <p:nvSpPr>
          <p:cNvPr id="14" name="矩形标注 13"/>
          <p:cNvSpPr/>
          <p:nvPr/>
        </p:nvSpPr>
        <p:spPr>
          <a:xfrm>
            <a:off x="9336405" y="5372735"/>
            <a:ext cx="1798955" cy="792480"/>
          </a:xfrm>
          <a:prstGeom prst="wedgeRectCallout">
            <a:avLst>
              <a:gd name="adj1" fmla="val -56491"/>
              <a:gd name="adj2" fmla="val -142344"/>
            </a:avLst>
          </a:prstGeom>
          <a:gradFill>
            <a:gsLst>
              <a:gs pos="0">
                <a:srgbClr val="14CD68"/>
              </a:gs>
              <a:gs pos="100000">
                <a:srgbClr val="035C7D"/>
              </a:gs>
            </a:gsLst>
            <a:lin ang="5400000" scaled="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noProof="0" dirty="0">
                <a:ln>
                  <a:noFill/>
                </a:ln>
                <a:effectLst/>
                <a:uLnTx/>
                <a:uFillTx/>
                <a:sym typeface="+mn-ea"/>
              </a:rPr>
              <a:t>Bitmap</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电性失效分析</a:t>
            </a:r>
          </a:p>
        </p:txBody>
      </p:sp>
      <p:sp>
        <p:nvSpPr>
          <p:cNvPr id="3" name="标题 2"/>
          <p:cNvSpPr>
            <a:spLocks noGrp="1"/>
          </p:cNvSpPr>
          <p:nvPr>
            <p:ph type="title"/>
          </p:nvPr>
        </p:nvSpPr>
        <p:spPr/>
        <p:txBody>
          <a:bodyPr/>
          <a:lstStyle/>
          <a:p>
            <a:r>
              <a:rPr lang="zh-CN" altLang="en-US"/>
              <a:t>缺陷管理系统介绍</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26</a:t>
            </a:fld>
            <a:endParaRPr lang="zh-CN" altLang="en-US" dirty="0">
              <a:solidFill>
                <a:prstClr val="white"/>
              </a:solidFill>
            </a:endParaRPr>
          </a:p>
        </p:txBody>
      </p:sp>
      <p:sp>
        <p:nvSpPr>
          <p:cNvPr id="2" name="标题 1"/>
          <p:cNvSpPr>
            <a:spLocks noGrp="1"/>
          </p:cNvSpPr>
          <p:nvPr>
            <p:ph type="title"/>
          </p:nvPr>
        </p:nvSpPr>
        <p:spPr/>
        <p:txBody>
          <a:bodyPr/>
          <a:lstStyle/>
          <a:p>
            <a:r>
              <a:rPr lang="zh-CN" altLang="en-US"/>
              <a:t>目录</a:t>
            </a:r>
          </a:p>
        </p:txBody>
      </p:sp>
      <p:sp>
        <p:nvSpPr>
          <p:cNvPr id="17410" name="Text Box 1027"/>
          <p:cNvSpPr txBox="1">
            <a:spLocks noChangeArrowheads="1"/>
          </p:cNvSpPr>
          <p:nvPr/>
        </p:nvSpPr>
        <p:spPr bwMode="auto">
          <a:xfrm>
            <a:off x="983432" y="1196752"/>
            <a:ext cx="8183563" cy="3230245"/>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良率提升介绍及缺陷控制对工厂的重要性</a:t>
            </a:r>
            <a:endParaRPr kumimoji="1" lang="en-US" altLang="zh-CN"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缺陷检测设备介绍</a:t>
            </a:r>
            <a:endParaRPr kumimoji="1" lang="en-US" altLang="zh-CN"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缺陷管理系统介绍</a:t>
            </a:r>
            <a:endParaRPr kumimoji="1" lang="en-US" altLang="zh-CN" sz="20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rgbClr val="0000FE"/>
                </a:solidFill>
                <a:effectLst/>
                <a:uLnTx/>
                <a:uFillTx/>
                <a:latin typeface="微软雅黑" panose="020B0503020204020204" charset="-122"/>
                <a:ea typeface="微软雅黑" panose="020B0503020204020204" charset="-122"/>
                <a:cs typeface="微软雅黑" panose="020B0503020204020204" charset="-122"/>
              </a:rPr>
              <a:t>缺陷控制的方法和策略</a:t>
            </a:r>
            <a:endParaRPr kumimoji="1" lang="en-US" altLang="zh-CN"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缺陷控制的流程</a:t>
            </a:r>
            <a:r>
              <a:rPr kumimoji="1" lang="en-US" altLang="zh-CN"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 </a:t>
            </a:r>
            <a:endParaRPr kumimoji="1" lang="en-US" altLang="zh-CN" sz="20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缺陷分析的常用方法</a:t>
            </a:r>
            <a:r>
              <a:rPr kumimoji="1" lang="en-US" altLang="zh-CN"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27</a:t>
            </a:fld>
            <a:endParaRPr lang="zh-CN" altLang="en-US" dirty="0">
              <a:solidFill>
                <a:prstClr val="white"/>
              </a:solidFill>
            </a:endParaRPr>
          </a:p>
        </p:txBody>
      </p:sp>
      <p:sp>
        <p:nvSpPr>
          <p:cNvPr id="26627" name="Rectangle 3"/>
          <p:cNvSpPr txBox="1">
            <a:spLocks noChangeArrowheads="1"/>
          </p:cNvSpPr>
          <p:nvPr/>
        </p:nvSpPr>
        <p:spPr bwMode="auto">
          <a:xfrm>
            <a:off x="935990" y="1703070"/>
            <a:ext cx="10086340" cy="5530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150000"/>
              </a:lnSpc>
              <a:spcBef>
                <a:spcPts val="0"/>
              </a:spcBef>
              <a:buClrTx/>
              <a:buSzTx/>
              <a:buFont typeface="Wingdings" panose="05000000000000000000" charset="0"/>
              <a:buChar char="Ø"/>
            </a:pPr>
            <a:r>
              <a:rPr lang="zh-CN" altLang="en-US" sz="2000" dirty="0">
                <a:solidFill>
                  <a:srgbClr val="0000FE"/>
                </a:solidFill>
                <a:latin typeface="微软雅黑" panose="020B0503020204020204" charset="-122"/>
                <a:ea typeface="微软雅黑" panose="020B0503020204020204" charset="-122"/>
                <a:cs typeface="微软雅黑" panose="020B0503020204020204" charset="-122"/>
                <a:sym typeface="+mn-ea"/>
              </a:rPr>
              <a:t>杀伤率：缺陷造成所在晶粒功能失效的机率即影响良率的机率。</a:t>
            </a:r>
          </a:p>
        </p:txBody>
      </p:sp>
      <p:sp>
        <p:nvSpPr>
          <p:cNvPr id="25604" name="Rectangle 3"/>
          <p:cNvSpPr txBox="1"/>
          <p:nvPr/>
        </p:nvSpPr>
        <p:spPr>
          <a:xfrm>
            <a:off x="935990" y="2184400"/>
            <a:ext cx="10631805" cy="14763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150000"/>
              </a:lnSpc>
              <a:spcBef>
                <a:spcPts val="0"/>
              </a:spcBef>
              <a:buClrTx/>
              <a:buSzTx/>
              <a:buFont typeface="Wingdings" panose="05000000000000000000" charset="0"/>
              <a:buChar char="Ø"/>
            </a:pPr>
            <a:r>
              <a:rPr lang="zh-CN" altLang="en-US" sz="2000" dirty="0">
                <a:latin typeface="微软雅黑" panose="020B0503020204020204" charset="-122"/>
                <a:ea typeface="微软雅黑" panose="020B0503020204020204" charset="-122"/>
                <a:cs typeface="微软雅黑" panose="020B0503020204020204" charset="-122"/>
                <a:sym typeface="+mn-ea"/>
              </a:rPr>
              <a:t>下图示意的是晶粒上同样大小的一块区域，圆点和方块代表的不同缺陷在不同线宽图像上的杀伤率各不相同。</a:t>
            </a:r>
          </a:p>
          <a:p>
            <a:pPr lvl="0" algn="l" eaLnBrk="1" hangingPunct="1">
              <a:lnSpc>
                <a:spcPct val="150000"/>
              </a:lnSpc>
              <a:spcBef>
                <a:spcPts val="0"/>
              </a:spcBef>
              <a:buClrTx/>
              <a:buSzTx/>
              <a:buFont typeface="Wingdings" panose="05000000000000000000" charset="0"/>
              <a:buChar char="Ø"/>
            </a:pPr>
            <a:endParaRPr lang="zh-CN" altLang="en-US" sz="2000" dirty="0">
              <a:latin typeface="微软雅黑" panose="020B0503020204020204" charset="-122"/>
              <a:ea typeface="微软雅黑" panose="020B0503020204020204" charset="-122"/>
              <a:cs typeface="微软雅黑" panose="020B0503020204020204" charset="-122"/>
              <a:sym typeface="+mn-ea"/>
            </a:endParaRPr>
          </a:p>
        </p:txBody>
      </p:sp>
      <p:grpSp>
        <p:nvGrpSpPr>
          <p:cNvPr id="25605" name="Group 11"/>
          <p:cNvGrpSpPr/>
          <p:nvPr/>
        </p:nvGrpSpPr>
        <p:grpSpPr>
          <a:xfrm>
            <a:off x="1125220" y="3145790"/>
            <a:ext cx="9474835" cy="3373755"/>
            <a:chOff x="874779" y="3015484"/>
            <a:chExt cx="6757561" cy="2213716"/>
          </a:xfrm>
        </p:grpSpPr>
        <p:pic>
          <p:nvPicPr>
            <p:cNvPr id="25608" name="Picture 2"/>
            <p:cNvPicPr>
              <a:picLocks noChangeAspect="1"/>
            </p:cNvPicPr>
            <p:nvPr/>
          </p:nvPicPr>
          <p:blipFill>
            <a:blip r:embed="rId2"/>
            <a:srcRect l="27686" t="26039" r="27649" b="29932"/>
            <a:stretch>
              <a:fillRect/>
            </a:stretch>
          </p:blipFill>
          <p:spPr>
            <a:xfrm>
              <a:off x="1324864" y="3044784"/>
              <a:ext cx="2842091" cy="2184416"/>
            </a:xfrm>
            <a:prstGeom prst="rect">
              <a:avLst/>
            </a:prstGeom>
            <a:noFill/>
            <a:ln w="9525">
              <a:noFill/>
            </a:ln>
          </p:spPr>
        </p:pic>
        <p:pic>
          <p:nvPicPr>
            <p:cNvPr id="25609" name="Picture 3"/>
            <p:cNvPicPr>
              <a:picLocks noChangeAspect="1"/>
            </p:cNvPicPr>
            <p:nvPr/>
          </p:nvPicPr>
          <p:blipFill>
            <a:blip r:embed="rId3"/>
            <a:srcRect l="27316" t="34561" r="27649" b="21883"/>
            <a:stretch>
              <a:fillRect/>
            </a:stretch>
          </p:blipFill>
          <p:spPr>
            <a:xfrm>
              <a:off x="4752020" y="3053493"/>
              <a:ext cx="2880320" cy="2172044"/>
            </a:xfrm>
            <a:prstGeom prst="rect">
              <a:avLst/>
            </a:prstGeom>
            <a:noFill/>
            <a:ln w="9525">
              <a:noFill/>
            </a:ln>
          </p:spPr>
        </p:pic>
        <p:sp>
          <p:nvSpPr>
            <p:cNvPr id="31753" name="TextBox 9"/>
            <p:cNvSpPr txBox="1">
              <a:spLocks noChangeArrowheads="1"/>
            </p:cNvSpPr>
            <p:nvPr/>
          </p:nvSpPr>
          <p:spPr bwMode="auto">
            <a:xfrm>
              <a:off x="874779" y="3044784"/>
              <a:ext cx="360040" cy="241663"/>
            </a:xfrm>
            <a:prstGeom prst="rect">
              <a:avLst/>
            </a:prstGeom>
            <a:noFill/>
            <a:ln>
              <a:noFill/>
            </a:ln>
            <a:scene3d>
              <a:camera prst="perspectiveBelow"/>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pitchFamily="34" charset="0"/>
                  <a:ea typeface="宋体" panose="02010600030101010101" pitchFamily="2" charset="-122"/>
                  <a:cs typeface="+mn-cs"/>
                </a:rPr>
                <a:t>A</a:t>
              </a:r>
            </a:p>
          </p:txBody>
        </p:sp>
        <p:sp>
          <p:nvSpPr>
            <p:cNvPr id="31754" name="TextBox 10"/>
            <p:cNvSpPr txBox="1">
              <a:spLocks noChangeArrowheads="1"/>
            </p:cNvSpPr>
            <p:nvPr/>
          </p:nvSpPr>
          <p:spPr bwMode="auto">
            <a:xfrm>
              <a:off x="4504190" y="3015484"/>
              <a:ext cx="360040" cy="241663"/>
            </a:xfrm>
            <a:prstGeom prst="rect">
              <a:avLst/>
            </a:prstGeom>
            <a:noFill/>
            <a:ln>
              <a:noFill/>
            </a:ln>
            <a:scene3d>
              <a:camera prst="perspectiveBelow"/>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defRPr u="sng">
                  <a:effectLst>
                    <a:outerShdw blurRad="38100" dist="38100" dir="2700000" algn="tl">
                      <a:srgbClr val="000000">
                        <a:alpha val="43137"/>
                      </a:srgbClr>
                    </a:outerShdw>
                  </a:effectLst>
                  <a:latin typeface="Calibri" panose="020F050202020403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fontAlgn="base">
                <a:spcBef>
                  <a:spcPct val="0"/>
                </a:spcBef>
                <a:spcAft>
                  <a:spcPct val="0"/>
                </a:spcAft>
                <a:defRPr>
                  <a:latin typeface="Calibri" panose="020F0502020204030204" pitchFamily="34" charset="0"/>
                </a:defRPr>
              </a:lvl6pPr>
              <a:lvl7pPr marL="2971800" indent="-228600" fontAlgn="base">
                <a:spcBef>
                  <a:spcPct val="0"/>
                </a:spcBef>
                <a:spcAft>
                  <a:spcPct val="0"/>
                </a:spcAft>
                <a:defRPr>
                  <a:latin typeface="Calibri" panose="020F0502020204030204" pitchFamily="34" charset="0"/>
                </a:defRPr>
              </a:lvl7pPr>
              <a:lvl8pPr marL="3429000" indent="-228600" fontAlgn="base">
                <a:spcBef>
                  <a:spcPct val="0"/>
                </a:spcBef>
                <a:spcAft>
                  <a:spcPct val="0"/>
                </a:spcAft>
                <a:defRPr>
                  <a:latin typeface="Calibri" panose="020F0502020204030204" pitchFamily="34" charset="0"/>
                </a:defRPr>
              </a:lvl8pPr>
              <a:lvl9pPr marL="3886200" indent="-228600" fontAlgn="base">
                <a:spcBef>
                  <a:spcPct val="0"/>
                </a:spcBef>
                <a:spcAft>
                  <a:spcPct val="0"/>
                </a:spcAft>
                <a:defRPr>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pitchFamily="34" charset="0"/>
                  <a:ea typeface="宋体" panose="02010600030101010101" pitchFamily="2" charset="-122"/>
                  <a:cs typeface="+mn-cs"/>
                </a:rPr>
                <a:t>B</a:t>
              </a:r>
            </a:p>
          </p:txBody>
        </p:sp>
      </p:grpSp>
      <p:sp>
        <p:nvSpPr>
          <p:cNvPr id="25607" name="Text Box 1027"/>
          <p:cNvSpPr txBox="1"/>
          <p:nvPr/>
        </p:nvSpPr>
        <p:spPr>
          <a:xfrm>
            <a:off x="929640" y="927171"/>
            <a:ext cx="10452735" cy="96128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150000"/>
              </a:lnSpc>
              <a:spcBef>
                <a:spcPts val="0"/>
              </a:spcBef>
              <a:buClrTx/>
              <a:buSzTx/>
              <a:buFont typeface="Wingdings" panose="05000000000000000000" charset="0"/>
              <a:buChar char="Ø"/>
            </a:pPr>
            <a:r>
              <a:rPr lang="zh-CN" altLang="en-US" sz="2000" dirty="0">
                <a:latin typeface="微软雅黑" panose="020B0503020204020204" charset="-122"/>
                <a:ea typeface="微软雅黑" panose="020B0503020204020204" charset="-122"/>
                <a:cs typeface="微软雅黑" panose="020B0503020204020204" charset="-122"/>
                <a:sym typeface="+mn-ea"/>
              </a:rPr>
              <a:t>收集完扫描和观测的数据后，还需要对缺陷进行分类分析，从中层别出数量较多且对良率杀伤(Killer Ratio)较大的缺陷，</a:t>
            </a:r>
            <a:r>
              <a:rPr lang="zh-CN" altLang="en-US" sz="2000" dirty="0">
                <a:solidFill>
                  <a:srgbClr val="C00000"/>
                </a:solidFill>
                <a:latin typeface="微软雅黑" panose="020B0503020204020204" charset="-122"/>
                <a:ea typeface="微软雅黑" panose="020B0503020204020204" charset="-122"/>
                <a:cs typeface="微软雅黑" panose="020B0503020204020204" charset="-122"/>
                <a:sym typeface="+mn-ea"/>
              </a:rPr>
              <a:t>产线需优先减少或解决高杀伤率的缺陷</a:t>
            </a:r>
            <a:r>
              <a:rPr lang="zh-CN" altLang="en-US" sz="2000" dirty="0">
                <a:latin typeface="微软雅黑" panose="020B0503020204020204" charset="-122"/>
                <a:ea typeface="微软雅黑" panose="020B0503020204020204" charset="-122"/>
                <a:cs typeface="微软雅黑" panose="020B0503020204020204" charset="-122"/>
                <a:sym typeface="+mn-ea"/>
              </a:rPr>
              <a:t>。</a:t>
            </a:r>
          </a:p>
        </p:txBody>
      </p:sp>
      <p:sp>
        <p:nvSpPr>
          <p:cNvPr id="3" name="标题 2"/>
          <p:cNvSpPr>
            <a:spLocks noGrp="1"/>
          </p:cNvSpPr>
          <p:nvPr>
            <p:ph type="title"/>
          </p:nvPr>
        </p:nvSpPr>
        <p:spPr/>
        <p:txBody>
          <a:bodyPr/>
          <a:lstStyle/>
          <a:p>
            <a:r>
              <a:rPr lang="zh-CN" altLang="en-US"/>
              <a:t>缺陷控制的方法和策略</a:t>
            </a:r>
          </a:p>
        </p:txBody>
      </p:sp>
      <p:sp>
        <p:nvSpPr>
          <p:cNvPr id="2" name="椭圆 1"/>
          <p:cNvSpPr/>
          <p:nvPr/>
        </p:nvSpPr>
        <p:spPr>
          <a:xfrm>
            <a:off x="7090410" y="3402330"/>
            <a:ext cx="360045" cy="288290"/>
          </a:xfrm>
          <a:prstGeom prst="ellipse">
            <a:avLst/>
          </a:prstGeom>
          <a:noFill/>
          <a:ln w="28575">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984615" y="3372485"/>
            <a:ext cx="360045" cy="288290"/>
          </a:xfrm>
          <a:prstGeom prst="ellipse">
            <a:avLst/>
          </a:prstGeom>
          <a:noFill/>
          <a:ln w="28575">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933690" y="3962400"/>
            <a:ext cx="360045" cy="288290"/>
          </a:xfrm>
          <a:prstGeom prst="ellipse">
            <a:avLst/>
          </a:prstGeom>
          <a:noFill/>
          <a:ln w="28575">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022330" y="3822065"/>
            <a:ext cx="360045" cy="288290"/>
          </a:xfrm>
          <a:prstGeom prst="ellipse">
            <a:avLst/>
          </a:prstGeom>
          <a:noFill/>
          <a:ln w="28575">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0632440" y="4178935"/>
            <a:ext cx="1212850" cy="368300"/>
          </a:xfrm>
          <a:prstGeom prst="rect">
            <a:avLst/>
          </a:prstGeom>
          <a:noFill/>
        </p:spPr>
        <p:txBody>
          <a:bodyPr wrap="square" rtlCol="0">
            <a:spAutoFit/>
          </a:bodyPr>
          <a:lstStyle/>
          <a:p>
            <a:pPr algn="ctr"/>
            <a:r>
              <a:rPr lang="en-US" altLang="zh-CN" b="1">
                <a:latin typeface="微软雅黑" charset="0"/>
                <a:ea typeface="微软雅黑" charset="0"/>
              </a:rPr>
              <a:t>Bridge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缺陷自动分类</a:t>
            </a:r>
            <a:r>
              <a:rPr lang="en-US" altLang="zh-CN" dirty="0"/>
              <a:t>ADC(Auto Defect Classification)</a:t>
            </a:r>
          </a:p>
        </p:txBody>
      </p:sp>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28</a:t>
            </a:fld>
            <a:endParaRPr lang="zh-CN" altLang="en-US" dirty="0">
              <a:solidFill>
                <a:prstClr val="white"/>
              </a:solidFill>
            </a:endParaRPr>
          </a:p>
        </p:txBody>
      </p:sp>
      <p:sp>
        <p:nvSpPr>
          <p:cNvPr id="5" name="文本框 4"/>
          <p:cNvSpPr txBox="1"/>
          <p:nvPr/>
        </p:nvSpPr>
        <p:spPr>
          <a:xfrm>
            <a:off x="699822" y="1068983"/>
            <a:ext cx="10772775" cy="1938020"/>
          </a:xfrm>
          <a:prstGeom prst="rect">
            <a:avLst/>
          </a:prstGeom>
          <a:noFill/>
          <a:ln w="9525">
            <a:noFill/>
          </a:ln>
        </p:spPr>
        <p:txBody>
          <a:bodyPr wrap="square" rtlCol="0" anchor="t">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150000"/>
              </a:lnSpc>
              <a:spcBef>
                <a:spcPts val="0"/>
              </a:spcBef>
              <a:buClrTx/>
              <a:buSzTx/>
              <a:buFont typeface="Wingdings" panose="05000000000000000000" charset="0"/>
              <a:buChar char="Ø"/>
            </a:pPr>
            <a:r>
              <a:rPr lang="zh-CN" altLang="en-US" sz="2000" dirty="0">
                <a:latin typeface="微软雅黑" panose="020B0503020204020204" charset="-122"/>
                <a:ea typeface="微软雅黑" panose="020B0503020204020204" charset="-122"/>
                <a:cs typeface="微软雅黑" panose="020B0503020204020204" charset="-122"/>
                <a:sym typeface="+mn-ea"/>
              </a:rPr>
              <a:t>晶圆在不同制程站点可能会受到机台因素、人为因素或环境因素的影响，从而在晶圆上留下不同种类的缺陷。在线监控时，需要对不同种类的缺陷进行分类，对超出数目规定的缺陷要进行追溯根因，并通知改善。自动分类是替代人为分类把缺陷的不同特征输入机台，经过对比运算，机台可以自动进行缺陷分类，更快地计算晶圆上受影响情况，从而更有效监控缺陷。</a:t>
            </a:r>
          </a:p>
        </p:txBody>
      </p:sp>
      <p:grpSp>
        <p:nvGrpSpPr>
          <p:cNvPr id="121" name="组合 120"/>
          <p:cNvGrpSpPr/>
          <p:nvPr/>
        </p:nvGrpSpPr>
        <p:grpSpPr>
          <a:xfrm>
            <a:off x="1353820" y="2971800"/>
            <a:ext cx="9963150" cy="2939415"/>
            <a:chOff x="1793" y="4680"/>
            <a:chExt cx="15690" cy="4629"/>
          </a:xfrm>
        </p:grpSpPr>
        <p:sp>
          <p:nvSpPr>
            <p:cNvPr id="26633" name="Text Box 1032"/>
            <p:cNvSpPr txBox="1"/>
            <p:nvPr/>
          </p:nvSpPr>
          <p:spPr>
            <a:xfrm>
              <a:off x="1793" y="4732"/>
              <a:ext cx="942"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b="1" dirty="0">
                  <a:latin typeface="微软雅黑" charset="0"/>
                  <a:ea typeface="微软雅黑" charset="0"/>
                </a:rPr>
                <a:t>水 果</a:t>
              </a:r>
            </a:p>
          </p:txBody>
        </p:sp>
        <p:sp>
          <p:nvSpPr>
            <p:cNvPr id="26634" name="Text Box 1033"/>
            <p:cNvSpPr txBox="1"/>
            <p:nvPr/>
          </p:nvSpPr>
          <p:spPr>
            <a:xfrm>
              <a:off x="2858" y="4732"/>
              <a:ext cx="942"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b="1" dirty="0">
                  <a:latin typeface="微软雅黑" charset="0"/>
                  <a:ea typeface="微软雅黑" charset="0"/>
                </a:rPr>
                <a:t>名 称</a:t>
              </a:r>
            </a:p>
          </p:txBody>
        </p:sp>
        <p:sp>
          <p:nvSpPr>
            <p:cNvPr id="26636" name="Text Box 1035"/>
            <p:cNvSpPr txBox="1"/>
            <p:nvPr/>
          </p:nvSpPr>
          <p:spPr>
            <a:xfrm>
              <a:off x="4236" y="4732"/>
              <a:ext cx="942"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b="1" dirty="0">
                  <a:latin typeface="微软雅黑" charset="0"/>
                  <a:ea typeface="微软雅黑" charset="0"/>
                </a:rPr>
                <a:t>质 地</a:t>
              </a:r>
            </a:p>
          </p:txBody>
        </p:sp>
        <p:sp>
          <p:nvSpPr>
            <p:cNvPr id="26637" name="Text Box 1036"/>
            <p:cNvSpPr txBox="1"/>
            <p:nvPr/>
          </p:nvSpPr>
          <p:spPr>
            <a:xfrm>
              <a:off x="5525" y="4732"/>
              <a:ext cx="942"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b="1" dirty="0">
                  <a:latin typeface="微软雅黑" charset="0"/>
                  <a:ea typeface="微软雅黑" charset="0"/>
                </a:rPr>
                <a:t>颜 色</a:t>
              </a:r>
            </a:p>
          </p:txBody>
        </p:sp>
        <p:sp>
          <p:nvSpPr>
            <p:cNvPr id="26638" name="Text Box 1037"/>
            <p:cNvSpPr txBox="1"/>
            <p:nvPr/>
          </p:nvSpPr>
          <p:spPr>
            <a:xfrm>
              <a:off x="6825" y="4732"/>
              <a:ext cx="942"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b="1" dirty="0">
                  <a:latin typeface="微软雅黑" charset="0"/>
                  <a:ea typeface="微软雅黑" charset="0"/>
                </a:rPr>
                <a:t>叶 子</a:t>
              </a:r>
            </a:p>
          </p:txBody>
        </p:sp>
        <p:sp>
          <p:nvSpPr>
            <p:cNvPr id="26639" name="Text Box 1038"/>
            <p:cNvSpPr txBox="1"/>
            <p:nvPr/>
          </p:nvSpPr>
          <p:spPr>
            <a:xfrm>
              <a:off x="8019" y="4732"/>
              <a:ext cx="942"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b="1" dirty="0">
                  <a:latin typeface="微软雅黑" charset="0"/>
                  <a:ea typeface="微软雅黑" charset="0"/>
                </a:rPr>
                <a:t>数 量</a:t>
              </a:r>
            </a:p>
          </p:txBody>
        </p:sp>
        <p:sp>
          <p:nvSpPr>
            <p:cNvPr id="26640" name="Text Box 1039"/>
            <p:cNvSpPr txBox="1"/>
            <p:nvPr/>
          </p:nvSpPr>
          <p:spPr>
            <a:xfrm>
              <a:off x="2859" y="5496"/>
              <a:ext cx="939"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苹 果</a:t>
              </a:r>
            </a:p>
          </p:txBody>
        </p:sp>
        <p:sp>
          <p:nvSpPr>
            <p:cNvPr id="26641" name="Text Box 1040"/>
            <p:cNvSpPr txBox="1"/>
            <p:nvPr/>
          </p:nvSpPr>
          <p:spPr>
            <a:xfrm>
              <a:off x="2861" y="6505"/>
              <a:ext cx="939"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香 蕉</a:t>
              </a:r>
            </a:p>
          </p:txBody>
        </p:sp>
        <p:sp>
          <p:nvSpPr>
            <p:cNvPr id="26642" name="Text Box 1041"/>
            <p:cNvSpPr txBox="1"/>
            <p:nvPr/>
          </p:nvSpPr>
          <p:spPr>
            <a:xfrm>
              <a:off x="2861" y="7487"/>
              <a:ext cx="939"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葡 萄</a:t>
              </a:r>
            </a:p>
          </p:txBody>
        </p:sp>
        <p:sp>
          <p:nvSpPr>
            <p:cNvPr id="26643" name="Text Box 1042"/>
            <p:cNvSpPr txBox="1"/>
            <p:nvPr/>
          </p:nvSpPr>
          <p:spPr>
            <a:xfrm>
              <a:off x="2860" y="8507"/>
              <a:ext cx="939"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柠 檬</a:t>
              </a:r>
            </a:p>
          </p:txBody>
        </p:sp>
        <p:sp>
          <p:nvSpPr>
            <p:cNvPr id="26645" name="Text Box 1044"/>
            <p:cNvSpPr txBox="1"/>
            <p:nvPr/>
          </p:nvSpPr>
          <p:spPr>
            <a:xfrm>
              <a:off x="7999" y="5496"/>
              <a:ext cx="939"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单 个</a:t>
              </a:r>
            </a:p>
          </p:txBody>
        </p:sp>
        <p:sp>
          <p:nvSpPr>
            <p:cNvPr id="26646" name="Text Box 1045"/>
            <p:cNvSpPr txBox="1"/>
            <p:nvPr/>
          </p:nvSpPr>
          <p:spPr>
            <a:xfrm>
              <a:off x="8187" y="6505"/>
              <a:ext cx="568"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串</a:t>
              </a:r>
            </a:p>
          </p:txBody>
        </p:sp>
        <p:sp>
          <p:nvSpPr>
            <p:cNvPr id="26647" name="Text Box 1046"/>
            <p:cNvSpPr txBox="1"/>
            <p:nvPr/>
          </p:nvSpPr>
          <p:spPr>
            <a:xfrm>
              <a:off x="8187" y="7487"/>
              <a:ext cx="568"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串</a:t>
              </a:r>
            </a:p>
          </p:txBody>
        </p:sp>
        <p:sp>
          <p:nvSpPr>
            <p:cNvPr id="26648" name="Text Box 1047"/>
            <p:cNvSpPr txBox="1"/>
            <p:nvPr/>
          </p:nvSpPr>
          <p:spPr>
            <a:xfrm>
              <a:off x="8001" y="8507"/>
              <a:ext cx="939"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单 个</a:t>
              </a:r>
            </a:p>
          </p:txBody>
        </p:sp>
        <p:sp>
          <p:nvSpPr>
            <p:cNvPr id="26655" name="Text Box 1054"/>
            <p:cNvSpPr txBox="1"/>
            <p:nvPr/>
          </p:nvSpPr>
          <p:spPr>
            <a:xfrm>
              <a:off x="4260" y="5496"/>
              <a:ext cx="939"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光 滑</a:t>
              </a:r>
            </a:p>
          </p:txBody>
        </p:sp>
        <p:sp>
          <p:nvSpPr>
            <p:cNvPr id="26656" name="Text Box 1055"/>
            <p:cNvSpPr txBox="1"/>
            <p:nvPr/>
          </p:nvSpPr>
          <p:spPr>
            <a:xfrm>
              <a:off x="4260" y="6505"/>
              <a:ext cx="939"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光 滑</a:t>
              </a:r>
            </a:p>
          </p:txBody>
        </p:sp>
        <p:sp>
          <p:nvSpPr>
            <p:cNvPr id="26657" name="Text Box 1056"/>
            <p:cNvSpPr txBox="1"/>
            <p:nvPr/>
          </p:nvSpPr>
          <p:spPr>
            <a:xfrm>
              <a:off x="4262" y="7487"/>
              <a:ext cx="939"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光 滑</a:t>
              </a:r>
            </a:p>
          </p:txBody>
        </p:sp>
        <p:sp>
          <p:nvSpPr>
            <p:cNvPr id="26658" name="Text Box 1057"/>
            <p:cNvSpPr txBox="1"/>
            <p:nvPr/>
          </p:nvSpPr>
          <p:spPr>
            <a:xfrm>
              <a:off x="4261" y="8507"/>
              <a:ext cx="939"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粗 糙</a:t>
              </a:r>
            </a:p>
          </p:txBody>
        </p:sp>
        <p:sp>
          <p:nvSpPr>
            <p:cNvPr id="26660" name="Text Box 1059"/>
            <p:cNvSpPr txBox="1"/>
            <p:nvPr/>
          </p:nvSpPr>
          <p:spPr>
            <a:xfrm>
              <a:off x="5668" y="5496"/>
              <a:ext cx="568"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红</a:t>
              </a:r>
            </a:p>
          </p:txBody>
        </p:sp>
        <p:sp>
          <p:nvSpPr>
            <p:cNvPr id="26661" name="Text Box 1060"/>
            <p:cNvSpPr txBox="1"/>
            <p:nvPr/>
          </p:nvSpPr>
          <p:spPr>
            <a:xfrm>
              <a:off x="5669" y="6505"/>
              <a:ext cx="568"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黄</a:t>
              </a:r>
            </a:p>
          </p:txBody>
        </p:sp>
        <p:sp>
          <p:nvSpPr>
            <p:cNvPr id="26662" name="Text Box 1061"/>
            <p:cNvSpPr txBox="1"/>
            <p:nvPr/>
          </p:nvSpPr>
          <p:spPr>
            <a:xfrm>
              <a:off x="5670" y="7487"/>
              <a:ext cx="568"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红</a:t>
              </a:r>
            </a:p>
          </p:txBody>
        </p:sp>
        <p:sp>
          <p:nvSpPr>
            <p:cNvPr id="26663" name="Text Box 1062"/>
            <p:cNvSpPr txBox="1"/>
            <p:nvPr/>
          </p:nvSpPr>
          <p:spPr>
            <a:xfrm>
              <a:off x="5669" y="8507"/>
              <a:ext cx="568"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黄</a:t>
              </a:r>
            </a:p>
          </p:txBody>
        </p:sp>
        <p:sp>
          <p:nvSpPr>
            <p:cNvPr id="26665" name="Text Box 1064"/>
            <p:cNvSpPr txBox="1"/>
            <p:nvPr/>
          </p:nvSpPr>
          <p:spPr>
            <a:xfrm>
              <a:off x="6990" y="5496"/>
              <a:ext cx="568"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无</a:t>
              </a:r>
            </a:p>
          </p:txBody>
        </p:sp>
        <p:sp>
          <p:nvSpPr>
            <p:cNvPr id="26666" name="Text Box 1065"/>
            <p:cNvSpPr txBox="1"/>
            <p:nvPr/>
          </p:nvSpPr>
          <p:spPr>
            <a:xfrm>
              <a:off x="6990" y="6505"/>
              <a:ext cx="568"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无</a:t>
              </a:r>
            </a:p>
          </p:txBody>
        </p:sp>
        <p:sp>
          <p:nvSpPr>
            <p:cNvPr id="26667" name="Text Box 1066"/>
            <p:cNvSpPr txBox="1"/>
            <p:nvPr/>
          </p:nvSpPr>
          <p:spPr>
            <a:xfrm>
              <a:off x="6992" y="7487"/>
              <a:ext cx="568"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无</a:t>
              </a:r>
            </a:p>
          </p:txBody>
        </p:sp>
        <p:sp>
          <p:nvSpPr>
            <p:cNvPr id="26668" name="Text Box 1067"/>
            <p:cNvSpPr txBox="1"/>
            <p:nvPr/>
          </p:nvSpPr>
          <p:spPr>
            <a:xfrm>
              <a:off x="6992" y="8507"/>
              <a:ext cx="568"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无</a:t>
              </a:r>
            </a:p>
          </p:txBody>
        </p:sp>
        <p:pic>
          <p:nvPicPr>
            <p:cNvPr id="8" name="图片 7"/>
            <p:cNvPicPr>
              <a:picLocks noChangeAspect="1"/>
            </p:cNvPicPr>
            <p:nvPr/>
          </p:nvPicPr>
          <p:blipFill>
            <a:blip r:embed="rId2"/>
            <a:stretch>
              <a:fillRect/>
            </a:stretch>
          </p:blipFill>
          <p:spPr>
            <a:xfrm>
              <a:off x="1847" y="5331"/>
              <a:ext cx="829" cy="823"/>
            </a:xfrm>
            <a:prstGeom prst="rect">
              <a:avLst/>
            </a:prstGeom>
          </p:spPr>
        </p:pic>
        <p:pic>
          <p:nvPicPr>
            <p:cNvPr id="9" name="图片 8"/>
            <p:cNvPicPr>
              <a:picLocks noChangeAspect="1"/>
            </p:cNvPicPr>
            <p:nvPr/>
          </p:nvPicPr>
          <p:blipFill>
            <a:blip r:embed="rId3"/>
            <a:stretch>
              <a:fillRect/>
            </a:stretch>
          </p:blipFill>
          <p:spPr>
            <a:xfrm>
              <a:off x="1857" y="6400"/>
              <a:ext cx="820" cy="660"/>
            </a:xfrm>
            <a:prstGeom prst="rect">
              <a:avLst/>
            </a:prstGeom>
          </p:spPr>
        </p:pic>
        <p:pic>
          <p:nvPicPr>
            <p:cNvPr id="10" name="图片 9"/>
            <p:cNvPicPr>
              <a:picLocks noChangeAspect="1"/>
            </p:cNvPicPr>
            <p:nvPr/>
          </p:nvPicPr>
          <p:blipFill>
            <a:blip r:embed="rId4"/>
            <a:stretch>
              <a:fillRect/>
            </a:stretch>
          </p:blipFill>
          <p:spPr>
            <a:xfrm>
              <a:off x="1857" y="8393"/>
              <a:ext cx="820" cy="877"/>
            </a:xfrm>
            <a:prstGeom prst="rect">
              <a:avLst/>
            </a:prstGeom>
          </p:spPr>
        </p:pic>
        <p:pic>
          <p:nvPicPr>
            <p:cNvPr id="13" name="图片 12"/>
            <p:cNvPicPr>
              <a:picLocks noChangeAspect="1"/>
            </p:cNvPicPr>
            <p:nvPr/>
          </p:nvPicPr>
          <p:blipFill>
            <a:blip r:embed="rId5"/>
            <a:stretch>
              <a:fillRect/>
            </a:stretch>
          </p:blipFill>
          <p:spPr>
            <a:xfrm>
              <a:off x="1857" y="7347"/>
              <a:ext cx="819" cy="910"/>
            </a:xfrm>
            <a:prstGeom prst="rect">
              <a:avLst/>
            </a:prstGeom>
          </p:spPr>
        </p:pic>
        <p:sp>
          <p:nvSpPr>
            <p:cNvPr id="14" name="Line 1069"/>
            <p:cNvSpPr/>
            <p:nvPr/>
          </p:nvSpPr>
          <p:spPr>
            <a:xfrm>
              <a:off x="2790" y="4723"/>
              <a:ext cx="1" cy="4586"/>
            </a:xfrm>
            <a:prstGeom prst="line">
              <a:avLst/>
            </a:prstGeom>
            <a:ln>
              <a:solidFill>
                <a:srgbClr val="FFC000"/>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sp>
        <p:sp>
          <p:nvSpPr>
            <p:cNvPr id="21" name="Line 1069"/>
            <p:cNvSpPr/>
            <p:nvPr/>
          </p:nvSpPr>
          <p:spPr>
            <a:xfrm>
              <a:off x="5362" y="4723"/>
              <a:ext cx="1" cy="4586"/>
            </a:xfrm>
            <a:prstGeom prst="line">
              <a:avLst/>
            </a:prstGeom>
            <a:ln>
              <a:solidFill>
                <a:srgbClr val="FFC000"/>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sp>
        <p:sp>
          <p:nvSpPr>
            <p:cNvPr id="22" name="Line 1069"/>
            <p:cNvSpPr/>
            <p:nvPr/>
          </p:nvSpPr>
          <p:spPr>
            <a:xfrm flipH="1">
              <a:off x="6640" y="4721"/>
              <a:ext cx="15" cy="4587"/>
            </a:xfrm>
            <a:prstGeom prst="line">
              <a:avLst/>
            </a:prstGeom>
            <a:ln>
              <a:solidFill>
                <a:srgbClr val="FFC000"/>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sp>
        <p:sp>
          <p:nvSpPr>
            <p:cNvPr id="23" name="Line 1069"/>
            <p:cNvSpPr/>
            <p:nvPr/>
          </p:nvSpPr>
          <p:spPr>
            <a:xfrm>
              <a:off x="7962" y="4721"/>
              <a:ext cx="1" cy="4589"/>
            </a:xfrm>
            <a:prstGeom prst="line">
              <a:avLst/>
            </a:prstGeom>
            <a:ln>
              <a:solidFill>
                <a:srgbClr val="FFC000"/>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sp>
        <p:sp>
          <p:nvSpPr>
            <p:cNvPr id="26" name="Line 1069"/>
            <p:cNvSpPr/>
            <p:nvPr/>
          </p:nvSpPr>
          <p:spPr>
            <a:xfrm>
              <a:off x="3993" y="4723"/>
              <a:ext cx="1" cy="4587"/>
            </a:xfrm>
            <a:prstGeom prst="line">
              <a:avLst/>
            </a:prstGeom>
            <a:ln>
              <a:solidFill>
                <a:srgbClr val="FFC000"/>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sp>
        <p:cxnSp>
          <p:nvCxnSpPr>
            <p:cNvPr id="29" name="直接连接符 28"/>
            <p:cNvCxnSpPr/>
            <p:nvPr/>
          </p:nvCxnSpPr>
          <p:spPr>
            <a:xfrm>
              <a:off x="2222" y="6304"/>
              <a:ext cx="6803" cy="1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222" y="7249"/>
              <a:ext cx="6803" cy="1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222" y="8288"/>
              <a:ext cx="6803" cy="1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222" y="5241"/>
              <a:ext cx="6803" cy="1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2" name="Text Box 1047"/>
            <p:cNvSpPr txBox="1"/>
            <p:nvPr/>
          </p:nvSpPr>
          <p:spPr>
            <a:xfrm>
              <a:off x="8001" y="8507"/>
              <a:ext cx="939"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单 个</a:t>
              </a:r>
            </a:p>
          </p:txBody>
        </p:sp>
        <p:sp>
          <p:nvSpPr>
            <p:cNvPr id="77" name="Text Box 1032"/>
            <p:cNvSpPr txBox="1"/>
            <p:nvPr/>
          </p:nvSpPr>
          <p:spPr>
            <a:xfrm>
              <a:off x="10252" y="4691"/>
              <a:ext cx="942"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b="1" dirty="0">
                  <a:latin typeface="微软雅黑" charset="0"/>
                  <a:ea typeface="微软雅黑" charset="0"/>
                </a:rPr>
                <a:t>缺 陷</a:t>
              </a:r>
            </a:p>
          </p:txBody>
        </p:sp>
        <p:sp>
          <p:nvSpPr>
            <p:cNvPr id="78" name="Text Box 1033"/>
            <p:cNvSpPr txBox="1"/>
            <p:nvPr/>
          </p:nvSpPr>
          <p:spPr>
            <a:xfrm>
              <a:off x="11317" y="4691"/>
              <a:ext cx="942"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b="1" dirty="0">
                  <a:latin typeface="微软雅黑" charset="0"/>
                  <a:ea typeface="微软雅黑" charset="0"/>
                </a:rPr>
                <a:t>名 称</a:t>
              </a:r>
            </a:p>
          </p:txBody>
        </p:sp>
        <p:sp>
          <p:nvSpPr>
            <p:cNvPr id="79" name="Text Box 1035"/>
            <p:cNvSpPr txBox="1"/>
            <p:nvPr/>
          </p:nvSpPr>
          <p:spPr>
            <a:xfrm>
              <a:off x="12607" y="4691"/>
              <a:ext cx="1118"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b="1" dirty="0">
                  <a:latin typeface="微软雅黑" charset="0"/>
                  <a:ea typeface="微软雅黑" charset="0"/>
                </a:rPr>
                <a:t>形 状</a:t>
              </a:r>
              <a:r>
                <a:rPr lang="en-US" altLang="zh-CN" sz="1400" b="1" dirty="0">
                  <a:latin typeface="微软雅黑" charset="0"/>
                  <a:ea typeface="微软雅黑" charset="0"/>
                </a:rPr>
                <a:t>1</a:t>
              </a:r>
            </a:p>
          </p:txBody>
        </p:sp>
        <p:sp>
          <p:nvSpPr>
            <p:cNvPr id="80" name="Text Box 1036"/>
            <p:cNvSpPr txBox="1"/>
            <p:nvPr/>
          </p:nvSpPr>
          <p:spPr>
            <a:xfrm>
              <a:off x="13896" y="4691"/>
              <a:ext cx="1118"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b="1" dirty="0">
                  <a:latin typeface="微软雅黑" charset="0"/>
                  <a:ea typeface="微软雅黑" charset="0"/>
                </a:rPr>
                <a:t>形 状</a:t>
              </a:r>
              <a:r>
                <a:rPr lang="en-US" altLang="zh-CN" sz="1400" b="1" dirty="0">
                  <a:latin typeface="微软雅黑" charset="0"/>
                  <a:ea typeface="微软雅黑" charset="0"/>
                </a:rPr>
                <a:t>2</a:t>
              </a:r>
            </a:p>
          </p:txBody>
        </p:sp>
        <p:sp>
          <p:nvSpPr>
            <p:cNvPr id="81" name="Text Box 1037"/>
            <p:cNvSpPr txBox="1"/>
            <p:nvPr/>
          </p:nvSpPr>
          <p:spPr>
            <a:xfrm>
              <a:off x="15310" y="4691"/>
              <a:ext cx="850"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b="1" dirty="0">
                  <a:latin typeface="微软雅黑" charset="0"/>
                  <a:ea typeface="微软雅黑" charset="0"/>
                </a:rPr>
                <a:t>表面</a:t>
              </a:r>
            </a:p>
          </p:txBody>
        </p:sp>
        <p:sp>
          <p:nvSpPr>
            <p:cNvPr id="82" name="Text Box 1038"/>
            <p:cNvSpPr txBox="1"/>
            <p:nvPr/>
          </p:nvSpPr>
          <p:spPr>
            <a:xfrm>
              <a:off x="16478" y="4691"/>
              <a:ext cx="942"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b="1" dirty="0">
                  <a:latin typeface="微软雅黑" charset="0"/>
                  <a:ea typeface="微软雅黑" charset="0"/>
                </a:rPr>
                <a:t>数 量</a:t>
              </a:r>
            </a:p>
          </p:txBody>
        </p:sp>
        <p:sp>
          <p:nvSpPr>
            <p:cNvPr id="83" name="Text Box 1039"/>
            <p:cNvSpPr txBox="1"/>
            <p:nvPr/>
          </p:nvSpPr>
          <p:spPr>
            <a:xfrm>
              <a:off x="11211" y="5467"/>
              <a:ext cx="1265"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en-US" altLang="zh-CN" sz="1400" dirty="0">
                  <a:latin typeface="微软雅黑" charset="0"/>
                  <a:ea typeface="微软雅黑" charset="0"/>
                </a:rPr>
                <a:t>Peeling</a:t>
              </a:r>
            </a:p>
          </p:txBody>
        </p:sp>
        <p:sp>
          <p:nvSpPr>
            <p:cNvPr id="84" name="Text Box 1040"/>
            <p:cNvSpPr txBox="1"/>
            <p:nvPr/>
          </p:nvSpPr>
          <p:spPr>
            <a:xfrm>
              <a:off x="11174" y="6217"/>
              <a:ext cx="1329" cy="1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en-US" altLang="zh-CN" sz="1400" dirty="0">
                  <a:latin typeface="微软雅黑" charset="0"/>
                  <a:ea typeface="微软雅黑" charset="0"/>
                </a:rPr>
                <a:t>Surface</a:t>
              </a:r>
            </a:p>
            <a:p>
              <a:pPr marL="342900" lvl="0" indent="-342900" algn="ctr" eaLnBrk="1" hangingPunct="1">
                <a:lnSpc>
                  <a:spcPct val="120000"/>
                </a:lnSpc>
                <a:buFontTx/>
                <a:buNone/>
              </a:pPr>
              <a:r>
                <a:rPr lang="en-US" altLang="zh-CN" sz="1400" dirty="0">
                  <a:latin typeface="微软雅黑" charset="0"/>
                  <a:ea typeface="微软雅黑" charset="0"/>
                </a:rPr>
                <a:t>particle</a:t>
              </a:r>
            </a:p>
          </p:txBody>
        </p:sp>
        <p:sp>
          <p:nvSpPr>
            <p:cNvPr id="85" name="Text Box 1041"/>
            <p:cNvSpPr txBox="1"/>
            <p:nvPr/>
          </p:nvSpPr>
          <p:spPr>
            <a:xfrm>
              <a:off x="11201" y="7249"/>
              <a:ext cx="1275" cy="1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en-US" altLang="zh-CN" sz="1400" dirty="0">
                  <a:latin typeface="微软雅黑" charset="0"/>
                  <a:ea typeface="微软雅黑" charset="0"/>
                </a:rPr>
                <a:t>Micro</a:t>
              </a:r>
            </a:p>
            <a:p>
              <a:pPr marL="342900" lvl="0" indent="-342900" algn="ctr" eaLnBrk="1" hangingPunct="1">
                <a:lnSpc>
                  <a:spcPct val="120000"/>
                </a:lnSpc>
                <a:buFontTx/>
                <a:buNone/>
              </a:pPr>
              <a:r>
                <a:rPr lang="en-US" altLang="zh-CN" sz="1400" dirty="0">
                  <a:latin typeface="微软雅黑" charset="0"/>
                  <a:ea typeface="微软雅黑" charset="0"/>
                </a:rPr>
                <a:t>scratch</a:t>
              </a:r>
            </a:p>
          </p:txBody>
        </p:sp>
        <p:sp>
          <p:nvSpPr>
            <p:cNvPr id="86" name="Text Box 1042"/>
            <p:cNvSpPr txBox="1"/>
            <p:nvPr/>
          </p:nvSpPr>
          <p:spPr>
            <a:xfrm>
              <a:off x="11274" y="8283"/>
              <a:ext cx="1140" cy="1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en-US" altLang="zh-CN" sz="1400" dirty="0">
                  <a:latin typeface="微软雅黑" charset="0"/>
                  <a:ea typeface="微软雅黑" charset="0"/>
                </a:rPr>
                <a:t>Ball</a:t>
              </a:r>
            </a:p>
            <a:p>
              <a:pPr marL="342900" lvl="0" indent="-342900" algn="ctr" eaLnBrk="1" hangingPunct="1">
                <a:lnSpc>
                  <a:spcPct val="120000"/>
                </a:lnSpc>
                <a:buFontTx/>
                <a:buNone/>
              </a:pPr>
              <a:r>
                <a:rPr lang="en-US" altLang="zh-CN" sz="1400" dirty="0">
                  <a:latin typeface="微软雅黑" charset="0"/>
                  <a:ea typeface="微软雅黑" charset="0"/>
                </a:rPr>
                <a:t>defect</a:t>
              </a:r>
            </a:p>
          </p:txBody>
        </p:sp>
        <p:sp>
          <p:nvSpPr>
            <p:cNvPr id="87" name="Text Box 1044"/>
            <p:cNvSpPr txBox="1"/>
            <p:nvPr/>
          </p:nvSpPr>
          <p:spPr>
            <a:xfrm>
              <a:off x="16458" y="5455"/>
              <a:ext cx="939"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单 个</a:t>
              </a:r>
            </a:p>
          </p:txBody>
        </p:sp>
        <p:sp>
          <p:nvSpPr>
            <p:cNvPr id="88" name="Text Box 1045"/>
            <p:cNvSpPr txBox="1"/>
            <p:nvPr/>
          </p:nvSpPr>
          <p:spPr>
            <a:xfrm>
              <a:off x="16460" y="6464"/>
              <a:ext cx="939"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sym typeface="+mn-ea"/>
                </a:rPr>
                <a:t>单 个</a:t>
              </a:r>
              <a:endParaRPr lang="zh-CN" altLang="en-US" sz="1400" dirty="0">
                <a:latin typeface="微软雅黑" charset="0"/>
                <a:ea typeface="微软雅黑" charset="0"/>
              </a:endParaRPr>
            </a:p>
          </p:txBody>
        </p:sp>
        <p:sp>
          <p:nvSpPr>
            <p:cNvPr id="89" name="Text Box 1046"/>
            <p:cNvSpPr txBox="1"/>
            <p:nvPr/>
          </p:nvSpPr>
          <p:spPr>
            <a:xfrm>
              <a:off x="16460" y="7446"/>
              <a:ext cx="939"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连 续</a:t>
              </a:r>
            </a:p>
          </p:txBody>
        </p:sp>
        <p:sp>
          <p:nvSpPr>
            <p:cNvPr id="90" name="Text Box 1047"/>
            <p:cNvSpPr txBox="1"/>
            <p:nvPr/>
          </p:nvSpPr>
          <p:spPr>
            <a:xfrm>
              <a:off x="16460" y="8466"/>
              <a:ext cx="939"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单 个</a:t>
              </a:r>
            </a:p>
          </p:txBody>
        </p:sp>
        <p:sp>
          <p:nvSpPr>
            <p:cNvPr id="91" name="Text Box 1054"/>
            <p:cNvSpPr txBox="1"/>
            <p:nvPr/>
          </p:nvSpPr>
          <p:spPr>
            <a:xfrm>
              <a:off x="12719" y="5455"/>
              <a:ext cx="939"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椭 圆</a:t>
              </a:r>
            </a:p>
          </p:txBody>
        </p:sp>
        <p:sp>
          <p:nvSpPr>
            <p:cNvPr id="92" name="Text Box 1055"/>
            <p:cNvSpPr txBox="1"/>
            <p:nvPr/>
          </p:nvSpPr>
          <p:spPr>
            <a:xfrm>
              <a:off x="12624" y="6464"/>
              <a:ext cx="1128"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不规则</a:t>
              </a:r>
            </a:p>
          </p:txBody>
        </p:sp>
        <p:sp>
          <p:nvSpPr>
            <p:cNvPr id="93" name="Text Box 1056"/>
            <p:cNvSpPr txBox="1"/>
            <p:nvPr/>
          </p:nvSpPr>
          <p:spPr>
            <a:xfrm>
              <a:off x="12721" y="7446"/>
              <a:ext cx="939"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条 纹</a:t>
              </a:r>
            </a:p>
          </p:txBody>
        </p:sp>
        <p:sp>
          <p:nvSpPr>
            <p:cNvPr id="94" name="Text Box 1057"/>
            <p:cNvSpPr txBox="1"/>
            <p:nvPr/>
          </p:nvSpPr>
          <p:spPr>
            <a:xfrm>
              <a:off x="12720" y="8466"/>
              <a:ext cx="939"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圆 形</a:t>
              </a:r>
            </a:p>
          </p:txBody>
        </p:sp>
        <p:sp>
          <p:nvSpPr>
            <p:cNvPr id="95" name="Text Box 1059"/>
            <p:cNvSpPr txBox="1"/>
            <p:nvPr/>
          </p:nvSpPr>
          <p:spPr>
            <a:xfrm>
              <a:off x="13941" y="5455"/>
              <a:ext cx="939"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片 状</a:t>
              </a:r>
            </a:p>
          </p:txBody>
        </p:sp>
        <p:sp>
          <p:nvSpPr>
            <p:cNvPr id="96" name="Text Box 1060"/>
            <p:cNvSpPr txBox="1"/>
            <p:nvPr/>
          </p:nvSpPr>
          <p:spPr>
            <a:xfrm>
              <a:off x="13942" y="6464"/>
              <a:ext cx="939"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块 状</a:t>
              </a:r>
            </a:p>
          </p:txBody>
        </p:sp>
        <p:sp>
          <p:nvSpPr>
            <p:cNvPr id="97" name="Text Box 1061"/>
            <p:cNvSpPr txBox="1"/>
            <p:nvPr/>
          </p:nvSpPr>
          <p:spPr>
            <a:xfrm>
              <a:off x="13943" y="7446"/>
              <a:ext cx="939"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弯 曲</a:t>
              </a:r>
            </a:p>
          </p:txBody>
        </p:sp>
        <p:sp>
          <p:nvSpPr>
            <p:cNvPr id="98" name="Text Box 1062"/>
            <p:cNvSpPr txBox="1"/>
            <p:nvPr/>
          </p:nvSpPr>
          <p:spPr>
            <a:xfrm>
              <a:off x="13942" y="8466"/>
              <a:ext cx="939"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球 形</a:t>
              </a:r>
            </a:p>
          </p:txBody>
        </p:sp>
        <p:sp>
          <p:nvSpPr>
            <p:cNvPr id="99" name="Text Box 1064"/>
            <p:cNvSpPr txBox="1"/>
            <p:nvPr/>
          </p:nvSpPr>
          <p:spPr>
            <a:xfrm>
              <a:off x="15263" y="5455"/>
              <a:ext cx="939"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粗 糙</a:t>
              </a:r>
            </a:p>
          </p:txBody>
        </p:sp>
        <p:sp>
          <p:nvSpPr>
            <p:cNvPr id="100" name="Text Box 1065"/>
            <p:cNvSpPr txBox="1"/>
            <p:nvPr/>
          </p:nvSpPr>
          <p:spPr>
            <a:xfrm>
              <a:off x="15263" y="6464"/>
              <a:ext cx="939"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光 滑</a:t>
              </a:r>
            </a:p>
          </p:txBody>
        </p:sp>
        <p:sp>
          <p:nvSpPr>
            <p:cNvPr id="101" name="Text Box 1066"/>
            <p:cNvSpPr txBox="1"/>
            <p:nvPr/>
          </p:nvSpPr>
          <p:spPr>
            <a:xfrm>
              <a:off x="15265" y="7446"/>
              <a:ext cx="939"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凹 陷</a:t>
              </a:r>
            </a:p>
          </p:txBody>
        </p:sp>
        <p:sp>
          <p:nvSpPr>
            <p:cNvPr id="102" name="Text Box 1067"/>
            <p:cNvSpPr txBox="1"/>
            <p:nvPr/>
          </p:nvSpPr>
          <p:spPr>
            <a:xfrm>
              <a:off x="15311" y="8466"/>
              <a:ext cx="848" cy="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342900" lvl="0" indent="-342900" algn="ctr" eaLnBrk="1" hangingPunct="1">
                <a:lnSpc>
                  <a:spcPct val="120000"/>
                </a:lnSpc>
                <a:buFontTx/>
                <a:buNone/>
              </a:pPr>
              <a:r>
                <a:rPr lang="zh-CN" altLang="en-US" sz="1400" dirty="0">
                  <a:latin typeface="微软雅黑" charset="0"/>
                  <a:ea typeface="微软雅黑" charset="0"/>
                </a:rPr>
                <a:t>粗糙</a:t>
              </a:r>
            </a:p>
          </p:txBody>
        </p:sp>
        <p:sp>
          <p:nvSpPr>
            <p:cNvPr id="107" name="Line 1069"/>
            <p:cNvSpPr/>
            <p:nvPr/>
          </p:nvSpPr>
          <p:spPr>
            <a:xfrm>
              <a:off x="11249" y="4682"/>
              <a:ext cx="1" cy="4586"/>
            </a:xfrm>
            <a:prstGeom prst="line">
              <a:avLst/>
            </a:prstGeom>
            <a:ln>
              <a:solidFill>
                <a:srgbClr val="FFC000"/>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sp>
        <p:sp>
          <p:nvSpPr>
            <p:cNvPr id="108" name="Line 1069"/>
            <p:cNvSpPr/>
            <p:nvPr/>
          </p:nvSpPr>
          <p:spPr>
            <a:xfrm>
              <a:off x="13821" y="4682"/>
              <a:ext cx="1" cy="4586"/>
            </a:xfrm>
            <a:prstGeom prst="line">
              <a:avLst/>
            </a:prstGeom>
            <a:ln>
              <a:solidFill>
                <a:srgbClr val="FFC000"/>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sp>
        <p:sp>
          <p:nvSpPr>
            <p:cNvPr id="109" name="Line 1069"/>
            <p:cNvSpPr/>
            <p:nvPr/>
          </p:nvSpPr>
          <p:spPr>
            <a:xfrm flipH="1">
              <a:off x="15099" y="4680"/>
              <a:ext cx="15" cy="4587"/>
            </a:xfrm>
            <a:prstGeom prst="line">
              <a:avLst/>
            </a:prstGeom>
            <a:ln>
              <a:solidFill>
                <a:srgbClr val="FFC000"/>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sp>
        <p:sp>
          <p:nvSpPr>
            <p:cNvPr id="110" name="Line 1069"/>
            <p:cNvSpPr/>
            <p:nvPr/>
          </p:nvSpPr>
          <p:spPr>
            <a:xfrm>
              <a:off x="16421" y="4680"/>
              <a:ext cx="1" cy="4589"/>
            </a:xfrm>
            <a:prstGeom prst="line">
              <a:avLst/>
            </a:prstGeom>
            <a:ln>
              <a:solidFill>
                <a:srgbClr val="FFC000"/>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sp>
        <p:sp>
          <p:nvSpPr>
            <p:cNvPr id="111" name="Line 1069"/>
            <p:cNvSpPr/>
            <p:nvPr/>
          </p:nvSpPr>
          <p:spPr>
            <a:xfrm>
              <a:off x="12452" y="4682"/>
              <a:ext cx="1" cy="4587"/>
            </a:xfrm>
            <a:prstGeom prst="line">
              <a:avLst/>
            </a:prstGeom>
            <a:ln>
              <a:solidFill>
                <a:srgbClr val="FFC000"/>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sp>
        <p:cxnSp>
          <p:nvCxnSpPr>
            <p:cNvPr id="112" name="直接连接符 111"/>
            <p:cNvCxnSpPr/>
            <p:nvPr/>
          </p:nvCxnSpPr>
          <p:spPr>
            <a:xfrm>
              <a:off x="10681" y="6263"/>
              <a:ext cx="6803" cy="1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10681" y="7208"/>
              <a:ext cx="6803" cy="1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10681" y="8247"/>
              <a:ext cx="6803" cy="1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10681" y="5200"/>
              <a:ext cx="6803" cy="15"/>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17" name="图片 116"/>
            <p:cNvPicPr>
              <a:picLocks noChangeAspect="1"/>
            </p:cNvPicPr>
            <p:nvPr/>
          </p:nvPicPr>
          <p:blipFill>
            <a:blip r:embed="rId6"/>
            <a:stretch>
              <a:fillRect/>
            </a:stretch>
          </p:blipFill>
          <p:spPr>
            <a:xfrm>
              <a:off x="10239" y="5256"/>
              <a:ext cx="955" cy="951"/>
            </a:xfrm>
            <a:prstGeom prst="rect">
              <a:avLst/>
            </a:prstGeom>
          </p:spPr>
        </p:pic>
        <p:pic>
          <p:nvPicPr>
            <p:cNvPr id="118" name="图片 117"/>
            <p:cNvPicPr>
              <a:picLocks noChangeAspect="1"/>
            </p:cNvPicPr>
            <p:nvPr/>
          </p:nvPicPr>
          <p:blipFill>
            <a:blip r:embed="rId7"/>
            <a:stretch>
              <a:fillRect/>
            </a:stretch>
          </p:blipFill>
          <p:spPr>
            <a:xfrm>
              <a:off x="10229" y="6271"/>
              <a:ext cx="972" cy="952"/>
            </a:xfrm>
            <a:prstGeom prst="rect">
              <a:avLst/>
            </a:prstGeom>
          </p:spPr>
        </p:pic>
        <p:pic>
          <p:nvPicPr>
            <p:cNvPr id="119" name="图片 118"/>
            <p:cNvPicPr>
              <a:picLocks noChangeAspect="1"/>
            </p:cNvPicPr>
            <p:nvPr/>
          </p:nvPicPr>
          <p:blipFill>
            <a:blip r:embed="rId8"/>
            <a:stretch>
              <a:fillRect/>
            </a:stretch>
          </p:blipFill>
          <p:spPr>
            <a:xfrm>
              <a:off x="10227" y="7264"/>
              <a:ext cx="967" cy="952"/>
            </a:xfrm>
            <a:prstGeom prst="rect">
              <a:avLst/>
            </a:prstGeom>
          </p:spPr>
        </p:pic>
        <p:pic>
          <p:nvPicPr>
            <p:cNvPr id="120" name="图片 119"/>
            <p:cNvPicPr>
              <a:picLocks noChangeAspect="1"/>
            </p:cNvPicPr>
            <p:nvPr/>
          </p:nvPicPr>
          <p:blipFill>
            <a:blip r:embed="rId9"/>
            <a:stretch>
              <a:fillRect/>
            </a:stretch>
          </p:blipFill>
          <p:spPr>
            <a:xfrm>
              <a:off x="10231" y="8303"/>
              <a:ext cx="970" cy="964"/>
            </a:xfrm>
            <a:prstGeom prst="rect">
              <a:avLst/>
            </a:prstGeom>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29</a:t>
            </a:fld>
            <a:endParaRPr lang="zh-CN" altLang="en-US" dirty="0">
              <a:solidFill>
                <a:prstClr val="white"/>
              </a:solidFill>
            </a:endParaRPr>
          </a:p>
        </p:txBody>
      </p:sp>
      <p:sp>
        <p:nvSpPr>
          <p:cNvPr id="11266" name="Rectangle 10"/>
          <p:cNvSpPr txBox="1"/>
          <p:nvPr/>
        </p:nvSpPr>
        <p:spPr>
          <a:xfrm>
            <a:off x="895667" y="1147449"/>
            <a:ext cx="10488930" cy="14763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150000"/>
              </a:lnSpc>
              <a:spcBef>
                <a:spcPts val="0"/>
              </a:spcBef>
              <a:buClrTx/>
              <a:buSzTx/>
              <a:buFont typeface="Wingdings" panose="05000000000000000000" charset="0"/>
              <a:buChar char="Ø"/>
            </a:pPr>
            <a:r>
              <a:rPr lang="zh-CN" altLang="en-US" sz="2000" dirty="0">
                <a:latin typeface="微软雅黑" panose="020B0503020204020204" charset="-122"/>
                <a:ea typeface="微软雅黑" panose="020B0503020204020204" charset="-122"/>
                <a:sym typeface="+mn-ea"/>
              </a:rPr>
              <a:t>创芯中心处于研发建线阶段，</a:t>
            </a:r>
            <a:r>
              <a:rPr lang="zh-CN" altLang="en-US" sz="2000" dirty="0">
                <a:solidFill>
                  <a:srgbClr val="0000FE"/>
                </a:solidFill>
                <a:latin typeface="微软雅黑" panose="020B0503020204020204" charset="-122"/>
                <a:ea typeface="微软雅黑" panose="020B0503020204020204" charset="-122"/>
                <a:sym typeface="+mn-ea"/>
              </a:rPr>
              <a:t>80%左右的缺陷是工艺优化工程中产生</a:t>
            </a:r>
            <a:r>
              <a:rPr lang="zh-CN" altLang="en-US" sz="2000" dirty="0">
                <a:latin typeface="微软雅黑" panose="020B0503020204020204" charset="-122"/>
                <a:ea typeface="微软雅黑" panose="020B0503020204020204" charset="-122"/>
                <a:sym typeface="+mn-ea"/>
              </a:rPr>
              <a:t>，约15%来自机台设备，而外在环境约占5%。因此在缺陷改善工程的组织与工作定位上，</a:t>
            </a:r>
            <a:r>
              <a:rPr lang="zh-CN" altLang="en-US" sz="2000" dirty="0">
                <a:solidFill>
                  <a:srgbClr val="0000FE"/>
                </a:solidFill>
                <a:latin typeface="微软雅黑" panose="020B0503020204020204" charset="-122"/>
                <a:ea typeface="微软雅黑" panose="020B0503020204020204" charset="-122"/>
                <a:sym typeface="+mn-ea"/>
              </a:rPr>
              <a:t>是以如何改善和优化工艺、控制缺陷发生频率为重点。</a:t>
            </a:r>
          </a:p>
        </p:txBody>
      </p:sp>
      <p:sp>
        <p:nvSpPr>
          <p:cNvPr id="9" name="标题 8"/>
          <p:cNvSpPr>
            <a:spLocks noGrp="1"/>
          </p:cNvSpPr>
          <p:nvPr>
            <p:ph type="title"/>
          </p:nvPr>
        </p:nvSpPr>
        <p:spPr>
          <a:xfrm>
            <a:off x="479376" y="205599"/>
            <a:ext cx="5160263" cy="768350"/>
          </a:xfrm>
        </p:spPr>
        <p:txBody>
          <a:bodyPr/>
          <a:lstStyle/>
          <a:p>
            <a:r>
              <a:rPr lang="zh-CN" altLang="en-US" dirty="0">
                <a:sym typeface="+mn-ea"/>
              </a:rPr>
              <a:t>缺陷控制侧重点</a:t>
            </a:r>
          </a:p>
        </p:txBody>
      </p:sp>
      <p:grpSp>
        <p:nvGrpSpPr>
          <p:cNvPr id="15" name="组合 14"/>
          <p:cNvGrpSpPr/>
          <p:nvPr/>
        </p:nvGrpSpPr>
        <p:grpSpPr>
          <a:xfrm>
            <a:off x="2388235" y="2731770"/>
            <a:ext cx="7548880" cy="3079750"/>
            <a:chOff x="3987" y="4189"/>
            <a:chExt cx="11888" cy="4850"/>
          </a:xfrm>
        </p:grpSpPr>
        <p:grpSp>
          <p:nvGrpSpPr>
            <p:cNvPr id="11270" name="Group 3"/>
            <p:cNvGrpSpPr/>
            <p:nvPr/>
          </p:nvGrpSpPr>
          <p:grpSpPr>
            <a:xfrm>
              <a:off x="4436" y="4430"/>
              <a:ext cx="100" cy="3569"/>
              <a:chOff x="1503" y="2077"/>
              <a:chExt cx="33" cy="1637"/>
            </a:xfrm>
          </p:grpSpPr>
          <p:sp>
            <p:nvSpPr>
              <p:cNvPr id="11304" name="Line 4"/>
              <p:cNvSpPr/>
              <p:nvPr/>
            </p:nvSpPr>
            <p:spPr>
              <a:xfrm flipV="1">
                <a:off x="1518" y="2103"/>
                <a:ext cx="1" cy="1611"/>
              </a:xfrm>
              <a:prstGeom prst="line">
                <a:avLst/>
              </a:prstGeom>
              <a:ln w="6350" cap="rnd" cmpd="sng">
                <a:solidFill>
                  <a:srgbClr val="000000"/>
                </a:solidFill>
                <a:prstDash val="solid"/>
                <a:headEnd type="none" w="med" len="med"/>
                <a:tailEnd type="none" w="med" len="med"/>
              </a:ln>
            </p:spPr>
          </p:sp>
          <p:sp>
            <p:nvSpPr>
              <p:cNvPr id="11305" name="Freeform 5"/>
              <p:cNvSpPr>
                <a:spLocks noChangeAspect="1"/>
              </p:cNvSpPr>
              <p:nvPr/>
            </p:nvSpPr>
            <p:spPr>
              <a:xfrm>
                <a:off x="1503" y="2077"/>
                <a:ext cx="33" cy="39"/>
              </a:xfrm>
              <a:custGeom>
                <a:avLst/>
                <a:gdLst/>
                <a:ahLst/>
                <a:cxnLst>
                  <a:cxn ang="0">
                    <a:pos x="66" y="77"/>
                  </a:cxn>
                  <a:cxn ang="0">
                    <a:pos x="36" y="0"/>
                  </a:cxn>
                  <a:cxn ang="0">
                    <a:pos x="0" y="77"/>
                  </a:cxn>
                  <a:cxn ang="0">
                    <a:pos x="66" y="77"/>
                  </a:cxn>
                </a:cxnLst>
                <a:rect l="0" t="0" r="0" b="0"/>
                <a:pathLst>
                  <a:path w="66" h="77">
                    <a:moveTo>
                      <a:pt x="66" y="77"/>
                    </a:moveTo>
                    <a:lnTo>
                      <a:pt x="36" y="0"/>
                    </a:lnTo>
                    <a:lnTo>
                      <a:pt x="0" y="77"/>
                    </a:lnTo>
                    <a:lnTo>
                      <a:pt x="66" y="77"/>
                    </a:lnTo>
                    <a:close/>
                  </a:path>
                </a:pathLst>
              </a:custGeom>
              <a:solidFill>
                <a:srgbClr val="000000">
                  <a:alpha val="100000"/>
                </a:srgbClr>
              </a:solidFill>
              <a:ln w="9525">
                <a:noFill/>
              </a:ln>
            </p:spPr>
            <p:txBody>
              <a:bodyPr/>
              <a:lstStyle/>
              <a:p>
                <a:endParaRPr lang="zh-CN" altLang="en-US">
                  <a:latin typeface="微软雅黑" panose="020B0503020204020204" charset="-122"/>
                  <a:ea typeface="微软雅黑" panose="020B0503020204020204" charset="-122"/>
                </a:endParaRPr>
              </a:p>
            </p:txBody>
          </p:sp>
        </p:grpSp>
        <p:sp>
          <p:nvSpPr>
            <p:cNvPr id="11271" name="Line 7"/>
            <p:cNvSpPr/>
            <p:nvPr/>
          </p:nvSpPr>
          <p:spPr>
            <a:xfrm>
              <a:off x="4478" y="8004"/>
              <a:ext cx="2" cy="3"/>
            </a:xfrm>
            <a:prstGeom prst="line">
              <a:avLst/>
            </a:prstGeom>
            <a:ln w="9525" cap="rnd" cmpd="sng">
              <a:solidFill>
                <a:srgbClr val="000000"/>
              </a:solidFill>
              <a:prstDash val="solid"/>
              <a:headEnd type="none" w="med" len="med"/>
              <a:tailEnd type="none" w="med" len="med"/>
            </a:ln>
          </p:spPr>
        </p:sp>
        <p:sp>
          <p:nvSpPr>
            <p:cNvPr id="11274" name="Line 10"/>
            <p:cNvSpPr/>
            <p:nvPr/>
          </p:nvSpPr>
          <p:spPr>
            <a:xfrm flipV="1">
              <a:off x="7636" y="6819"/>
              <a:ext cx="1900" cy="915"/>
            </a:xfrm>
            <a:prstGeom prst="line">
              <a:avLst/>
            </a:prstGeom>
            <a:ln w="38100" cap="flat" cmpd="sng">
              <a:solidFill>
                <a:srgbClr val="FFC000"/>
              </a:solidFill>
              <a:prstDash val="solid"/>
              <a:headEnd type="none" w="med" len="med"/>
              <a:tailEnd type="none" w="med" len="med"/>
            </a:ln>
          </p:spPr>
        </p:sp>
        <p:sp>
          <p:nvSpPr>
            <p:cNvPr id="11275" name="Line 11"/>
            <p:cNvSpPr/>
            <p:nvPr/>
          </p:nvSpPr>
          <p:spPr>
            <a:xfrm flipV="1">
              <a:off x="9536" y="6527"/>
              <a:ext cx="545" cy="292"/>
            </a:xfrm>
            <a:prstGeom prst="line">
              <a:avLst/>
            </a:prstGeom>
            <a:ln w="41275" cap="flat" cmpd="sng">
              <a:solidFill>
                <a:srgbClr val="FFC000"/>
              </a:solidFill>
              <a:prstDash val="solid"/>
              <a:headEnd type="none" w="med" len="med"/>
              <a:tailEnd type="none" w="med" len="med"/>
            </a:ln>
          </p:spPr>
        </p:sp>
        <p:sp>
          <p:nvSpPr>
            <p:cNvPr id="11276" name="Line 12"/>
            <p:cNvSpPr/>
            <p:nvPr/>
          </p:nvSpPr>
          <p:spPr>
            <a:xfrm flipV="1">
              <a:off x="10081" y="6217"/>
              <a:ext cx="488" cy="310"/>
            </a:xfrm>
            <a:prstGeom prst="line">
              <a:avLst/>
            </a:prstGeom>
            <a:ln w="41275" cap="flat" cmpd="sng">
              <a:solidFill>
                <a:srgbClr val="FFC000"/>
              </a:solidFill>
              <a:prstDash val="solid"/>
              <a:headEnd type="none" w="med" len="med"/>
              <a:tailEnd type="none" w="med" len="med"/>
            </a:ln>
          </p:spPr>
        </p:sp>
        <p:sp>
          <p:nvSpPr>
            <p:cNvPr id="11277" name="Line 13"/>
            <p:cNvSpPr/>
            <p:nvPr/>
          </p:nvSpPr>
          <p:spPr>
            <a:xfrm flipV="1">
              <a:off x="10568" y="5922"/>
              <a:ext cx="510" cy="295"/>
            </a:xfrm>
            <a:prstGeom prst="line">
              <a:avLst/>
            </a:prstGeom>
            <a:ln w="38100" cap="flat" cmpd="sng">
              <a:solidFill>
                <a:srgbClr val="FFC000"/>
              </a:solidFill>
              <a:prstDash val="solid"/>
              <a:headEnd type="none" w="med" len="med"/>
              <a:tailEnd type="none" w="med" len="med"/>
            </a:ln>
          </p:spPr>
        </p:sp>
        <p:sp>
          <p:nvSpPr>
            <p:cNvPr id="11302" name="Line 18"/>
            <p:cNvSpPr/>
            <p:nvPr/>
          </p:nvSpPr>
          <p:spPr>
            <a:xfrm flipV="1">
              <a:off x="15102" y="4506"/>
              <a:ext cx="3" cy="3498"/>
            </a:xfrm>
            <a:prstGeom prst="line">
              <a:avLst/>
            </a:prstGeom>
            <a:ln w="9525" cap="rnd" cmpd="sng">
              <a:solidFill>
                <a:srgbClr val="000000"/>
              </a:solidFill>
              <a:prstDash val="solid"/>
              <a:headEnd type="none" w="med" len="med"/>
              <a:tailEnd type="none" w="med" len="med"/>
            </a:ln>
          </p:spPr>
        </p:sp>
        <p:sp>
          <p:nvSpPr>
            <p:cNvPr id="11282" name="Line 20"/>
            <p:cNvSpPr/>
            <p:nvPr/>
          </p:nvSpPr>
          <p:spPr>
            <a:xfrm>
              <a:off x="4478" y="8000"/>
              <a:ext cx="10625" cy="7"/>
            </a:xfrm>
            <a:prstGeom prst="line">
              <a:avLst/>
            </a:prstGeom>
            <a:ln w="9525" cap="rnd" cmpd="sng">
              <a:solidFill>
                <a:srgbClr val="000000"/>
              </a:solidFill>
              <a:prstDash val="solid"/>
              <a:headEnd type="none" w="med" len="med"/>
              <a:tailEnd type="none" w="med" len="med"/>
            </a:ln>
          </p:spPr>
        </p:sp>
        <p:sp>
          <p:nvSpPr>
            <p:cNvPr id="11284" name="Line 22"/>
            <p:cNvSpPr/>
            <p:nvPr/>
          </p:nvSpPr>
          <p:spPr>
            <a:xfrm flipV="1">
              <a:off x="9246" y="7143"/>
              <a:ext cx="1299" cy="358"/>
            </a:xfrm>
            <a:prstGeom prst="line">
              <a:avLst/>
            </a:prstGeom>
            <a:ln w="38100" cap="flat" cmpd="sng">
              <a:solidFill>
                <a:srgbClr val="FFC000"/>
              </a:solidFill>
              <a:prstDash val="solid"/>
              <a:headEnd type="none" w="med" len="med"/>
              <a:tailEnd type="none" w="med" len="med"/>
            </a:ln>
          </p:spPr>
        </p:sp>
        <p:sp>
          <p:nvSpPr>
            <p:cNvPr id="11290" name="Text Box 28"/>
            <p:cNvSpPr txBox="1"/>
            <p:nvPr/>
          </p:nvSpPr>
          <p:spPr>
            <a:xfrm>
              <a:off x="4498" y="5217"/>
              <a:ext cx="3212" cy="11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lnSpc>
                  <a:spcPct val="50000"/>
                </a:lnSpc>
                <a:spcBef>
                  <a:spcPct val="50000"/>
                </a:spcBef>
                <a:buFontTx/>
                <a:buNone/>
              </a:pPr>
              <a:r>
                <a:rPr lang="en-US" altLang="zh-CN" sz="1600" b="1" dirty="0">
                  <a:latin typeface="微软雅黑" panose="020B0503020204020204" charset="-122"/>
                  <a:ea typeface="微软雅黑" panose="020B0503020204020204" charset="-122"/>
                </a:rPr>
                <a:t>Process</a:t>
              </a:r>
            </a:p>
            <a:p>
              <a:pPr marL="0" lvl="0" indent="0" eaLnBrk="1" hangingPunct="1">
                <a:lnSpc>
                  <a:spcPct val="50000"/>
                </a:lnSpc>
                <a:spcBef>
                  <a:spcPct val="50000"/>
                </a:spcBef>
                <a:buFontTx/>
                <a:buNone/>
              </a:pPr>
              <a:r>
                <a:rPr lang="en-US" altLang="zh-CN" sz="1600" b="1" dirty="0">
                  <a:latin typeface="微软雅黑" panose="020B0503020204020204" charset="-122"/>
                  <a:ea typeface="微软雅黑" panose="020B0503020204020204" charset="-122"/>
                </a:rPr>
                <a:t>Characterization</a:t>
              </a:r>
            </a:p>
            <a:p>
              <a:pPr marL="0" lvl="0" indent="0" eaLnBrk="1" hangingPunct="1">
                <a:lnSpc>
                  <a:spcPct val="50000"/>
                </a:lnSpc>
                <a:spcBef>
                  <a:spcPct val="50000"/>
                </a:spcBef>
                <a:buFontTx/>
                <a:buNone/>
              </a:pPr>
              <a:r>
                <a:rPr lang="en-US" altLang="zh-CN" sz="1600" b="1" dirty="0">
                  <a:latin typeface="微软雅黑" panose="020B0503020204020204" charset="-122"/>
                  <a:ea typeface="微软雅黑" panose="020B0503020204020204" charset="-122"/>
                </a:rPr>
                <a:t>optimization</a:t>
              </a:r>
            </a:p>
          </p:txBody>
        </p:sp>
        <p:sp>
          <p:nvSpPr>
            <p:cNvPr id="11291" name="Text Box 29"/>
            <p:cNvSpPr txBox="1"/>
            <p:nvPr/>
          </p:nvSpPr>
          <p:spPr>
            <a:xfrm>
              <a:off x="7856" y="4761"/>
              <a:ext cx="3645" cy="919"/>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ts val="0"/>
                </a:spcBef>
                <a:buFontTx/>
                <a:buNone/>
              </a:pPr>
              <a:r>
                <a:rPr lang="en-US" altLang="zh-CN" sz="1600" b="1" dirty="0">
                  <a:latin typeface="微软雅黑" panose="020B0503020204020204" charset="-122"/>
                  <a:ea typeface="微软雅黑" panose="020B0503020204020204" charset="-122"/>
                </a:rPr>
                <a:t>Maximize the Rate of Yield Ramp</a:t>
              </a:r>
            </a:p>
          </p:txBody>
        </p:sp>
        <p:sp>
          <p:nvSpPr>
            <p:cNvPr id="11292" name="Text Box 30"/>
            <p:cNvSpPr txBox="1"/>
            <p:nvPr/>
          </p:nvSpPr>
          <p:spPr>
            <a:xfrm>
              <a:off x="11643" y="4189"/>
              <a:ext cx="3811" cy="91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ts val="0"/>
                </a:spcBef>
                <a:buFontTx/>
                <a:buNone/>
              </a:pPr>
              <a:r>
                <a:rPr lang="en-US" altLang="zh-CN" sz="1600" b="1" dirty="0">
                  <a:latin typeface="微软雅黑" panose="020B0503020204020204" charset="-122"/>
                  <a:ea typeface="微软雅黑" panose="020B0503020204020204" charset="-122"/>
                </a:rPr>
                <a:t>Excursion control &amp;</a:t>
              </a:r>
            </a:p>
            <a:p>
              <a:pPr marL="0" lvl="0" indent="0" eaLnBrk="1" hangingPunct="1">
                <a:lnSpc>
                  <a:spcPct val="100000"/>
                </a:lnSpc>
                <a:spcBef>
                  <a:spcPts val="0"/>
                </a:spcBef>
                <a:buFontTx/>
                <a:buNone/>
              </a:pPr>
              <a:r>
                <a:rPr lang="en-US" altLang="zh-CN" sz="1600" b="1" dirty="0">
                  <a:latin typeface="微软雅黑" panose="020B0503020204020204" charset="-122"/>
                  <a:ea typeface="微软雅黑" panose="020B0503020204020204" charset="-122"/>
                </a:rPr>
                <a:t>Cost Minimization</a:t>
              </a:r>
            </a:p>
          </p:txBody>
        </p:sp>
        <p:sp>
          <p:nvSpPr>
            <p:cNvPr id="11293" name="Text Box 31"/>
            <p:cNvSpPr txBox="1"/>
            <p:nvPr/>
          </p:nvSpPr>
          <p:spPr>
            <a:xfrm rot="16200000">
              <a:off x="3285" y="5764"/>
              <a:ext cx="1740" cy="33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lnSpc>
                  <a:spcPct val="50000"/>
                </a:lnSpc>
                <a:spcBef>
                  <a:spcPct val="50000"/>
                </a:spcBef>
                <a:buFontTx/>
                <a:buNone/>
              </a:pPr>
              <a:r>
                <a:rPr lang="en-US" altLang="zh-CN" sz="1600" dirty="0">
                  <a:latin typeface="微软雅黑" panose="020B0503020204020204" charset="-122"/>
                  <a:ea typeface="微软雅黑" panose="020B0503020204020204" charset="-122"/>
                </a:rPr>
                <a:t>Yield</a:t>
              </a:r>
            </a:p>
          </p:txBody>
        </p:sp>
        <p:sp>
          <p:nvSpPr>
            <p:cNvPr id="11294" name="Text Box 32"/>
            <p:cNvSpPr txBox="1"/>
            <p:nvPr/>
          </p:nvSpPr>
          <p:spPr>
            <a:xfrm>
              <a:off x="15395" y="5527"/>
              <a:ext cx="481" cy="1577"/>
            </a:xfrm>
            <a:prstGeom prst="rect">
              <a:avLst/>
            </a:prstGeom>
            <a:noFill/>
            <a:ln w="9525">
              <a:noFill/>
            </a:ln>
          </p:spPr>
          <p:txBody>
            <a:bodyPr vert="eaVert">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lnSpc>
                  <a:spcPct val="50000"/>
                </a:lnSpc>
                <a:spcBef>
                  <a:spcPct val="50000"/>
                </a:spcBef>
                <a:buFontTx/>
                <a:buNone/>
              </a:pPr>
              <a:endParaRPr lang="zh-CN" altLang="en-US" sz="1600" dirty="0">
                <a:latin typeface="微软雅黑" panose="020B0503020204020204" charset="-122"/>
                <a:ea typeface="微软雅黑" panose="020B0503020204020204" charset="-122"/>
              </a:endParaRPr>
            </a:p>
          </p:txBody>
        </p:sp>
        <p:sp>
          <p:nvSpPr>
            <p:cNvPr id="11295" name="Text Box 33"/>
            <p:cNvSpPr txBox="1"/>
            <p:nvPr/>
          </p:nvSpPr>
          <p:spPr>
            <a:xfrm>
              <a:off x="15187" y="4419"/>
              <a:ext cx="481" cy="2953"/>
            </a:xfrm>
            <a:prstGeom prst="rect">
              <a:avLst/>
            </a:prstGeom>
            <a:noFill/>
            <a:ln w="9525">
              <a:noFill/>
            </a:ln>
          </p:spPr>
          <p:txBody>
            <a:bodyPr vert="eaVert">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lnSpc>
                  <a:spcPct val="50000"/>
                </a:lnSpc>
                <a:spcBef>
                  <a:spcPct val="50000"/>
                </a:spcBef>
                <a:buFontTx/>
                <a:buNone/>
              </a:pPr>
              <a:r>
                <a:rPr lang="en-US" altLang="zh-CN" sz="1600" dirty="0">
                  <a:latin typeface="微软雅黑" panose="020B0503020204020204" charset="-122"/>
                  <a:ea typeface="微软雅黑" panose="020B0503020204020204" charset="-122"/>
                </a:rPr>
                <a:t>volume</a:t>
              </a:r>
            </a:p>
          </p:txBody>
        </p:sp>
        <p:sp>
          <p:nvSpPr>
            <p:cNvPr id="11296" name="Line 39"/>
            <p:cNvSpPr/>
            <p:nvPr/>
          </p:nvSpPr>
          <p:spPr>
            <a:xfrm>
              <a:off x="7606" y="4502"/>
              <a:ext cx="0" cy="3957"/>
            </a:xfrm>
            <a:prstGeom prst="line">
              <a:avLst/>
            </a:prstGeom>
            <a:ln w="9525" cap="flat" cmpd="sng">
              <a:solidFill>
                <a:schemeClr val="tx1"/>
              </a:solidFill>
              <a:prstDash val="solid"/>
              <a:headEnd type="none" w="med" len="med"/>
              <a:tailEnd type="none" w="med" len="med"/>
            </a:ln>
          </p:spPr>
        </p:sp>
        <p:sp>
          <p:nvSpPr>
            <p:cNvPr id="11298" name="TextBox 39"/>
            <p:cNvSpPr txBox="1"/>
            <p:nvPr/>
          </p:nvSpPr>
          <p:spPr>
            <a:xfrm>
              <a:off x="4267" y="8121"/>
              <a:ext cx="3330" cy="919"/>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zh-CN" altLang="en-US" sz="1600" dirty="0">
                  <a:latin typeface="微软雅黑" panose="020B0503020204020204" charset="-122"/>
                  <a:ea typeface="微软雅黑" panose="020B0503020204020204" charset="-122"/>
                </a:rPr>
                <a:t>工艺开发阶段，良率低，以工艺优化为主</a:t>
              </a:r>
            </a:p>
          </p:txBody>
        </p:sp>
        <p:sp>
          <p:nvSpPr>
            <p:cNvPr id="11299" name="TextBox 40"/>
            <p:cNvSpPr txBox="1"/>
            <p:nvPr/>
          </p:nvSpPr>
          <p:spPr>
            <a:xfrm>
              <a:off x="7720" y="8121"/>
              <a:ext cx="3834" cy="91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zh-CN" altLang="en-US" sz="1600" dirty="0">
                  <a:latin typeface="微软雅黑" panose="020B0503020204020204" charset="-122"/>
                  <a:ea typeface="微软雅黑" panose="020B0503020204020204" charset="-122"/>
                </a:rPr>
                <a:t>良率提升阶段以工艺优化、控制缺陷发生频率为主</a:t>
              </a:r>
            </a:p>
          </p:txBody>
        </p:sp>
        <p:sp>
          <p:nvSpPr>
            <p:cNvPr id="11300" name="TextBox 41"/>
            <p:cNvSpPr txBox="1"/>
            <p:nvPr/>
          </p:nvSpPr>
          <p:spPr>
            <a:xfrm>
              <a:off x="11751" y="8121"/>
              <a:ext cx="3233" cy="91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zh-CN" altLang="en-US" sz="1600" dirty="0">
                  <a:latin typeface="微软雅黑" panose="020B0503020204020204" charset="-122"/>
                  <a:ea typeface="微软雅黑" panose="020B0503020204020204" charset="-122"/>
                </a:rPr>
                <a:t>量产稳定阶段以控制缺陷发生为主</a:t>
              </a:r>
            </a:p>
          </p:txBody>
        </p:sp>
        <p:sp>
          <p:nvSpPr>
            <p:cNvPr id="11301" name="Line 9"/>
            <p:cNvSpPr/>
            <p:nvPr/>
          </p:nvSpPr>
          <p:spPr>
            <a:xfrm flipV="1">
              <a:off x="7306" y="7730"/>
              <a:ext cx="330" cy="137"/>
            </a:xfrm>
            <a:prstGeom prst="line">
              <a:avLst/>
            </a:prstGeom>
            <a:ln w="38100" cap="flat" cmpd="sng">
              <a:solidFill>
                <a:schemeClr val="accent1">
                  <a:lumMod val="75000"/>
                </a:schemeClr>
              </a:solidFill>
              <a:prstDash val="solid"/>
              <a:headEnd type="none" w="med" len="med"/>
              <a:tailEnd type="none" w="med" len="med"/>
            </a:ln>
          </p:spPr>
        </p:sp>
        <p:sp>
          <p:nvSpPr>
            <p:cNvPr id="2" name="任意多边形 1"/>
            <p:cNvSpPr/>
            <p:nvPr/>
          </p:nvSpPr>
          <p:spPr>
            <a:xfrm>
              <a:off x="7983" y="5327"/>
              <a:ext cx="6648" cy="2328"/>
            </a:xfrm>
            <a:custGeom>
              <a:avLst/>
              <a:gdLst>
                <a:gd name="connsiteX0" fmla="*/ 7228 w 4221275"/>
                <a:gd name="connsiteY0" fmla="*/ 1476057 h 1478301"/>
                <a:gd name="connsiteX1" fmla="*/ 1276631 w 4221275"/>
                <a:gd name="connsiteY1" fmla="*/ 852114 h 1478301"/>
                <a:gd name="connsiteX2" fmla="*/ 1965120 w 4221275"/>
                <a:gd name="connsiteY2" fmla="*/ 411050 h 1478301"/>
                <a:gd name="connsiteX3" fmla="*/ 2836489 w 4221275"/>
                <a:gd name="connsiteY3" fmla="*/ 163625 h 1478301"/>
                <a:gd name="connsiteX4" fmla="*/ 4170438 w 4221275"/>
                <a:gd name="connsiteY4" fmla="*/ 2260 h 1478301"/>
                <a:gd name="connsiteX5" fmla="*/ 3869223 w 4221275"/>
                <a:gd name="connsiteY5" fmla="*/ 88321 h 1478301"/>
                <a:gd name="connsiteX6" fmla="*/ 3169976 w 4221275"/>
                <a:gd name="connsiteY6" fmla="*/ 346505 h 1478301"/>
                <a:gd name="connsiteX7" fmla="*/ 1900574 w 4221275"/>
                <a:gd name="connsiteY7" fmla="*/ 1034994 h 1478301"/>
                <a:gd name="connsiteX8" fmla="*/ 7228 w 4221275"/>
                <a:gd name="connsiteY8" fmla="*/ 1476057 h 147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1275" h="1478301">
                  <a:moveTo>
                    <a:pt x="7228" y="1476057"/>
                  </a:moveTo>
                  <a:cubicBezTo>
                    <a:pt x="-96762" y="1445577"/>
                    <a:pt x="950316" y="1029615"/>
                    <a:pt x="1276631" y="852114"/>
                  </a:cubicBezTo>
                  <a:cubicBezTo>
                    <a:pt x="1602946" y="674613"/>
                    <a:pt x="1705144" y="525798"/>
                    <a:pt x="1965120" y="411050"/>
                  </a:cubicBezTo>
                  <a:cubicBezTo>
                    <a:pt x="2225096" y="296302"/>
                    <a:pt x="2468936" y="231757"/>
                    <a:pt x="2836489" y="163625"/>
                  </a:cubicBezTo>
                  <a:cubicBezTo>
                    <a:pt x="3204042" y="95493"/>
                    <a:pt x="3998316" y="14811"/>
                    <a:pt x="4170438" y="2260"/>
                  </a:cubicBezTo>
                  <a:cubicBezTo>
                    <a:pt x="4342560" y="-10291"/>
                    <a:pt x="4035967" y="30947"/>
                    <a:pt x="3869223" y="88321"/>
                  </a:cubicBezTo>
                  <a:cubicBezTo>
                    <a:pt x="3702479" y="145695"/>
                    <a:pt x="3498084" y="188726"/>
                    <a:pt x="3169976" y="346505"/>
                  </a:cubicBezTo>
                  <a:cubicBezTo>
                    <a:pt x="2841868" y="504284"/>
                    <a:pt x="2425906" y="850321"/>
                    <a:pt x="1900574" y="1034994"/>
                  </a:cubicBezTo>
                  <a:cubicBezTo>
                    <a:pt x="1375242" y="1219667"/>
                    <a:pt x="111218" y="1506537"/>
                    <a:pt x="7228" y="1476057"/>
                  </a:cubicBezTo>
                  <a:close/>
                </a:path>
              </a:pathLst>
            </a:custGeom>
            <a:pattFill prst="ltDnDiag">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sp>
          <p:nvSpPr>
            <p:cNvPr id="12" name="Line 14"/>
            <p:cNvSpPr/>
            <p:nvPr/>
          </p:nvSpPr>
          <p:spPr>
            <a:xfrm flipV="1">
              <a:off x="11049" y="5764"/>
              <a:ext cx="452" cy="173"/>
            </a:xfrm>
            <a:prstGeom prst="line">
              <a:avLst/>
            </a:prstGeom>
            <a:ln w="38100" cap="flat" cmpd="sng">
              <a:solidFill>
                <a:srgbClr val="FFC000"/>
              </a:solidFill>
              <a:prstDash val="solid"/>
              <a:headEnd type="none" w="med" len="med"/>
              <a:tailEnd type="none" w="med" len="med"/>
            </a:ln>
          </p:spPr>
        </p:sp>
        <p:sp>
          <p:nvSpPr>
            <p:cNvPr id="13" name="Line 15"/>
            <p:cNvSpPr/>
            <p:nvPr/>
          </p:nvSpPr>
          <p:spPr>
            <a:xfrm flipV="1">
              <a:off x="11501" y="5517"/>
              <a:ext cx="1078" cy="247"/>
            </a:xfrm>
            <a:prstGeom prst="line">
              <a:avLst/>
            </a:prstGeom>
            <a:ln w="38100" cap="flat" cmpd="sng">
              <a:solidFill>
                <a:srgbClr val="FFC000"/>
              </a:solidFill>
              <a:prstDash val="solid"/>
              <a:headEnd type="none" w="med" len="med"/>
              <a:tailEnd type="none" w="med" len="med"/>
            </a:ln>
          </p:spPr>
        </p:sp>
        <p:sp>
          <p:nvSpPr>
            <p:cNvPr id="11283" name="Line 21"/>
            <p:cNvSpPr/>
            <p:nvPr/>
          </p:nvSpPr>
          <p:spPr>
            <a:xfrm flipV="1">
              <a:off x="7636" y="7491"/>
              <a:ext cx="1642" cy="243"/>
            </a:xfrm>
            <a:prstGeom prst="line">
              <a:avLst/>
            </a:prstGeom>
            <a:ln w="38100" cap="flat" cmpd="sng">
              <a:solidFill>
                <a:srgbClr val="FFC000"/>
              </a:solidFill>
              <a:prstDash val="solid"/>
              <a:headEnd type="none" w="med" len="med"/>
              <a:tailEnd type="none" w="med" len="med"/>
            </a:ln>
          </p:spPr>
        </p:sp>
        <p:sp>
          <p:nvSpPr>
            <p:cNvPr id="11285" name="Line 23"/>
            <p:cNvSpPr/>
            <p:nvPr/>
          </p:nvSpPr>
          <p:spPr>
            <a:xfrm flipV="1">
              <a:off x="10545" y="6819"/>
              <a:ext cx="871" cy="323"/>
            </a:xfrm>
            <a:prstGeom prst="line">
              <a:avLst/>
            </a:prstGeom>
            <a:ln w="38100" cap="flat" cmpd="sng">
              <a:solidFill>
                <a:srgbClr val="FFC000"/>
              </a:solidFill>
              <a:prstDash val="solid"/>
              <a:headEnd type="none" w="med" len="med"/>
              <a:tailEnd type="none" w="med" len="med"/>
            </a:ln>
          </p:spPr>
        </p:sp>
        <p:sp>
          <p:nvSpPr>
            <p:cNvPr id="11286" name="Line 24"/>
            <p:cNvSpPr/>
            <p:nvPr/>
          </p:nvSpPr>
          <p:spPr>
            <a:xfrm flipV="1">
              <a:off x="11417" y="6332"/>
              <a:ext cx="798" cy="487"/>
            </a:xfrm>
            <a:prstGeom prst="line">
              <a:avLst/>
            </a:prstGeom>
            <a:ln w="38100" cap="flat" cmpd="sng">
              <a:solidFill>
                <a:srgbClr val="FFC000"/>
              </a:solidFill>
              <a:prstDash val="solid"/>
              <a:headEnd type="none" w="med" len="med"/>
              <a:tailEnd type="none" w="med" len="med"/>
            </a:ln>
          </p:spPr>
        </p:sp>
        <p:sp>
          <p:nvSpPr>
            <p:cNvPr id="11287" name="Line 25"/>
            <p:cNvSpPr/>
            <p:nvPr/>
          </p:nvSpPr>
          <p:spPr>
            <a:xfrm flipV="1">
              <a:off x="12214" y="6020"/>
              <a:ext cx="596" cy="312"/>
            </a:xfrm>
            <a:prstGeom prst="line">
              <a:avLst/>
            </a:prstGeom>
            <a:ln w="38100" cap="flat" cmpd="sng">
              <a:solidFill>
                <a:srgbClr val="FFC000"/>
              </a:solidFill>
              <a:prstDash val="solid"/>
              <a:headEnd type="none" w="med" len="med"/>
              <a:tailEnd type="none" w="med" len="med"/>
            </a:ln>
          </p:spPr>
        </p:sp>
        <p:sp>
          <p:nvSpPr>
            <p:cNvPr id="11297" name="Line 40"/>
            <p:cNvSpPr/>
            <p:nvPr/>
          </p:nvSpPr>
          <p:spPr>
            <a:xfrm>
              <a:off x="11581" y="4502"/>
              <a:ext cx="0" cy="3957"/>
            </a:xfrm>
            <a:prstGeom prst="line">
              <a:avLst/>
            </a:prstGeom>
            <a:ln w="9525" cap="flat" cmpd="sng">
              <a:solidFill>
                <a:schemeClr val="tx1"/>
              </a:solidFill>
              <a:prstDash val="solid"/>
              <a:headEnd type="none" w="med" len="med"/>
              <a:tailEnd type="none" w="med" len="med"/>
            </a:ln>
          </p:spPr>
        </p:sp>
        <p:sp>
          <p:nvSpPr>
            <p:cNvPr id="11272" name="Line 8"/>
            <p:cNvSpPr/>
            <p:nvPr/>
          </p:nvSpPr>
          <p:spPr>
            <a:xfrm flipV="1">
              <a:off x="4481" y="8000"/>
              <a:ext cx="2210" cy="4"/>
            </a:xfrm>
            <a:prstGeom prst="line">
              <a:avLst/>
            </a:prstGeom>
            <a:ln w="38100" cap="flat" cmpd="sng">
              <a:solidFill>
                <a:schemeClr val="accent1">
                  <a:lumMod val="75000"/>
                </a:schemeClr>
              </a:solidFill>
              <a:prstDash val="solid"/>
              <a:headEnd type="none" w="med" len="med"/>
              <a:tailEnd type="none" w="med" len="med"/>
            </a:ln>
          </p:spPr>
        </p:sp>
        <p:sp>
          <p:nvSpPr>
            <p:cNvPr id="11273" name="Line 9"/>
            <p:cNvSpPr/>
            <p:nvPr/>
          </p:nvSpPr>
          <p:spPr>
            <a:xfrm flipV="1">
              <a:off x="6671" y="7867"/>
              <a:ext cx="635" cy="137"/>
            </a:xfrm>
            <a:prstGeom prst="line">
              <a:avLst/>
            </a:prstGeom>
            <a:ln w="38100" cap="flat" cmpd="sng">
              <a:solidFill>
                <a:schemeClr val="accent1">
                  <a:lumMod val="75000"/>
                </a:schemeClr>
              </a:solidFill>
              <a:prstDash val="solid"/>
              <a:headEnd type="none" w="med" len="med"/>
              <a:tailEnd type="none" w="med" len="med"/>
            </a:ln>
          </p:spPr>
        </p:sp>
        <p:sp>
          <p:nvSpPr>
            <p:cNvPr id="11289" name="Line 27"/>
            <p:cNvSpPr/>
            <p:nvPr/>
          </p:nvSpPr>
          <p:spPr>
            <a:xfrm flipV="1">
              <a:off x="13481" y="5330"/>
              <a:ext cx="1252" cy="350"/>
            </a:xfrm>
            <a:prstGeom prst="line">
              <a:avLst/>
            </a:prstGeom>
            <a:ln w="38100" cap="flat" cmpd="sng">
              <a:solidFill>
                <a:srgbClr val="FFC000"/>
              </a:solidFill>
              <a:prstDash val="solid"/>
              <a:headEnd type="none" w="med" len="med"/>
              <a:tailEnd type="none" w="med" len="med"/>
            </a:ln>
          </p:spPr>
        </p:sp>
        <p:sp>
          <p:nvSpPr>
            <p:cNvPr id="11280" name="Line 16"/>
            <p:cNvSpPr/>
            <p:nvPr/>
          </p:nvSpPr>
          <p:spPr>
            <a:xfrm flipV="1">
              <a:off x="12580" y="5330"/>
              <a:ext cx="2153" cy="187"/>
            </a:xfrm>
            <a:prstGeom prst="line">
              <a:avLst/>
            </a:prstGeom>
            <a:ln w="38100" cap="flat" cmpd="sng">
              <a:solidFill>
                <a:srgbClr val="FFC000"/>
              </a:solidFill>
              <a:prstDash val="solid"/>
              <a:headEnd type="none" w="med" len="med"/>
              <a:tailEnd type="none" w="med" len="med"/>
            </a:ln>
          </p:spPr>
        </p:sp>
        <p:sp>
          <p:nvSpPr>
            <p:cNvPr id="11288" name="Line 26"/>
            <p:cNvSpPr/>
            <p:nvPr/>
          </p:nvSpPr>
          <p:spPr>
            <a:xfrm flipV="1">
              <a:off x="12806" y="5680"/>
              <a:ext cx="675" cy="340"/>
            </a:xfrm>
            <a:prstGeom prst="line">
              <a:avLst/>
            </a:prstGeom>
            <a:ln w="38100" cap="flat" cmpd="sng">
              <a:solidFill>
                <a:srgbClr val="FFC000"/>
              </a:solidFill>
              <a:prstDash val="solid"/>
              <a:headEnd type="none" w="med" len="med"/>
              <a:tailEnd type="none" w="med" len="med"/>
            </a:ln>
          </p:spPr>
        </p:sp>
        <p:sp>
          <p:nvSpPr>
            <p:cNvPr id="14" name="Freeform 5"/>
            <p:cNvSpPr>
              <a:spLocks noChangeAspect="1"/>
            </p:cNvSpPr>
            <p:nvPr/>
          </p:nvSpPr>
          <p:spPr>
            <a:xfrm>
              <a:off x="15047" y="4450"/>
              <a:ext cx="100" cy="85"/>
            </a:xfrm>
            <a:custGeom>
              <a:avLst/>
              <a:gdLst/>
              <a:ahLst/>
              <a:cxnLst>
                <a:cxn ang="0">
                  <a:pos x="66" y="77"/>
                </a:cxn>
                <a:cxn ang="0">
                  <a:pos x="36" y="0"/>
                </a:cxn>
                <a:cxn ang="0">
                  <a:pos x="0" y="77"/>
                </a:cxn>
                <a:cxn ang="0">
                  <a:pos x="66" y="77"/>
                </a:cxn>
              </a:cxnLst>
              <a:rect l="0" t="0" r="0" b="0"/>
              <a:pathLst>
                <a:path w="66" h="77">
                  <a:moveTo>
                    <a:pt x="66" y="77"/>
                  </a:moveTo>
                  <a:lnTo>
                    <a:pt x="36" y="0"/>
                  </a:lnTo>
                  <a:lnTo>
                    <a:pt x="0" y="77"/>
                  </a:lnTo>
                  <a:lnTo>
                    <a:pt x="66" y="77"/>
                  </a:lnTo>
                  <a:close/>
                </a:path>
              </a:pathLst>
            </a:custGeom>
            <a:solidFill>
              <a:srgbClr val="000000">
                <a:alpha val="100000"/>
              </a:srgbClr>
            </a:solidFill>
            <a:ln w="9525">
              <a:noFill/>
            </a:ln>
          </p:spPr>
          <p:txBody>
            <a:bodyPr/>
            <a:lstStyle/>
            <a:p>
              <a:endParaRPr lang="zh-CN" altLang="en-US">
                <a:latin typeface="微软雅黑" panose="020B0503020204020204" charset="-122"/>
                <a:ea typeface="微软雅黑" panose="020B0503020204020204" charset="-122"/>
              </a:endParaRPr>
            </a:p>
          </p:txBody>
        </p:sp>
      </p:grpSp>
    </p:spTree>
    <p:extLst>
      <p:ext uri="{BB962C8B-B14F-4D97-AF65-F5344CB8AC3E}">
        <p14:creationId xmlns:p14="http://schemas.microsoft.com/office/powerpoint/2010/main" val="4010292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4" name="灯片编号占位符 3"/>
          <p:cNvSpPr>
            <a:spLocks noGrp="1"/>
          </p:cNvSpPr>
          <p:nvPr>
            <p:ph type="sldNum" sz="quarter" idx="10"/>
          </p:nvPr>
        </p:nvSpPr>
        <p:spPr/>
        <p:txBody>
          <a:bodyPr/>
          <a:lstStyle/>
          <a:p>
            <a:fld id="{717E56CB-F4D9-4AF7-9974-833624EA1089}" type="slidenum">
              <a:rPr lang="zh-CN" altLang="en-US" smtClean="0">
                <a:solidFill>
                  <a:prstClr val="white"/>
                </a:solidFill>
              </a:rPr>
              <a:t>3</a:t>
            </a:fld>
            <a:endParaRPr lang="zh-CN" altLang="en-US" dirty="0">
              <a:solidFill>
                <a:prstClr val="white"/>
              </a:solidFill>
            </a:endParaRPr>
          </a:p>
        </p:txBody>
      </p:sp>
      <p:sp>
        <p:nvSpPr>
          <p:cNvPr id="17410" name="Text Box 1027"/>
          <p:cNvSpPr txBox="1">
            <a:spLocks noChangeArrowheads="1"/>
          </p:cNvSpPr>
          <p:nvPr/>
        </p:nvSpPr>
        <p:spPr bwMode="auto">
          <a:xfrm>
            <a:off x="983432" y="1556792"/>
            <a:ext cx="8183563" cy="3230245"/>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rgbClr val="0000FE"/>
                </a:solidFill>
                <a:effectLst/>
                <a:uLnTx/>
                <a:uFillTx/>
                <a:latin typeface="微软雅黑" panose="020B0503020204020204" charset="-122"/>
                <a:ea typeface="微软雅黑" panose="020B0503020204020204" charset="-122"/>
                <a:cs typeface="微软雅黑" panose="020B0503020204020204" charset="-122"/>
              </a:rPr>
              <a:t>良率提升介绍及缺陷控制对工厂的重要性</a:t>
            </a:r>
            <a:endParaRPr kumimoji="1" lang="en-US" altLang="zh-CN"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缺陷检测设备介绍</a:t>
            </a:r>
            <a:endParaRPr kumimoji="1" lang="en-US" altLang="zh-CN"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缺陷管理系统介绍</a:t>
            </a:r>
            <a:endParaRPr kumimoji="1" lang="en-US" altLang="zh-CN" sz="20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缺陷控制的方法和策略</a:t>
            </a:r>
            <a:endParaRPr kumimoji="1" lang="en-US" altLang="zh-CN"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缺陷控制的流程</a:t>
            </a:r>
            <a:r>
              <a:rPr kumimoji="1" lang="en-US" altLang="zh-CN"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 </a:t>
            </a:r>
            <a:endParaRPr kumimoji="1" lang="en-US" altLang="zh-CN" sz="20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缺陷分析的常用方法</a:t>
            </a:r>
            <a:r>
              <a:rPr kumimoji="1" lang="en-US" altLang="zh-CN"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30</a:t>
            </a:fld>
            <a:endParaRPr lang="zh-CN" altLang="en-US" dirty="0">
              <a:solidFill>
                <a:prstClr val="white"/>
              </a:solidFill>
            </a:endParaRPr>
          </a:p>
        </p:txBody>
      </p:sp>
      <p:pic>
        <p:nvPicPr>
          <p:cNvPr id="27652" name="Picture 1034"/>
          <p:cNvPicPr>
            <a:picLocks noChangeAspect="1"/>
          </p:cNvPicPr>
          <p:nvPr/>
        </p:nvPicPr>
        <p:blipFill>
          <a:blip r:embed="rId2"/>
          <a:srcRect l="2154" t="11438" r="5457" b="13264"/>
          <a:stretch>
            <a:fillRect/>
          </a:stretch>
        </p:blipFill>
        <p:spPr>
          <a:xfrm>
            <a:off x="889000" y="2327275"/>
            <a:ext cx="9798050" cy="3945890"/>
          </a:xfrm>
          <a:prstGeom prst="rect">
            <a:avLst/>
          </a:prstGeom>
          <a:solidFill>
            <a:srgbClr val="00B050"/>
          </a:solidFill>
          <a:ln w="9525" cap="flat" cmpd="sng">
            <a:noFill/>
            <a:prstDash val="solid"/>
            <a:miter/>
            <a:headEnd type="none" w="med" len="med"/>
            <a:tailEnd type="none" w="med" len="med"/>
          </a:ln>
        </p:spPr>
      </p:pic>
      <p:sp>
        <p:nvSpPr>
          <p:cNvPr id="27653" name="Text Box 1027"/>
          <p:cNvSpPr txBox="1"/>
          <p:nvPr/>
        </p:nvSpPr>
        <p:spPr>
          <a:xfrm>
            <a:off x="998971" y="994025"/>
            <a:ext cx="10455275" cy="1476375"/>
          </a:xfrm>
          <a:prstGeom prst="rect">
            <a:avLst/>
          </a:prstGeom>
          <a:noFill/>
          <a:ln w="9525">
            <a:noFill/>
          </a:ln>
        </p:spPr>
        <p:txBody>
          <a:bodyPr wrap="square" rtlCol="0" anchor="t">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150000"/>
              </a:lnSpc>
              <a:spcBef>
                <a:spcPts val="0"/>
              </a:spcBef>
              <a:buClrTx/>
              <a:buSzTx/>
              <a:buFont typeface="Wingdings" panose="05000000000000000000" charset="0"/>
              <a:buChar char="Ø"/>
            </a:pPr>
            <a:r>
              <a:rPr lang="zh-CN" altLang="en-US" sz="2000" dirty="0">
                <a:latin typeface="微软雅黑" panose="020B0503020204020204" charset="-122"/>
                <a:ea typeface="微软雅黑" panose="020B0503020204020204" charset="-122"/>
                <a:cs typeface="微软雅黑" panose="020B0503020204020204" charset="-122"/>
                <a:sym typeface="+mn-ea"/>
              </a:rPr>
              <a:t>第一阶段：缺陷数量和发生率高，通过工艺优化，对系统性基础缺陷进行改善；</a:t>
            </a:r>
          </a:p>
          <a:p>
            <a:pPr lvl="0" algn="l" eaLnBrk="1" hangingPunct="1">
              <a:lnSpc>
                <a:spcPct val="150000"/>
              </a:lnSpc>
              <a:spcBef>
                <a:spcPts val="0"/>
              </a:spcBef>
              <a:buClrTx/>
              <a:buSzTx/>
              <a:buFont typeface="Wingdings" panose="05000000000000000000" charset="0"/>
              <a:buChar char="Ø"/>
            </a:pPr>
            <a:r>
              <a:rPr lang="zh-CN" altLang="en-US" sz="2000" dirty="0">
                <a:latin typeface="微软雅黑" panose="020B0503020204020204" charset="-122"/>
                <a:ea typeface="微软雅黑" panose="020B0503020204020204" charset="-122"/>
                <a:cs typeface="微软雅黑" panose="020B0503020204020204" charset="-122"/>
                <a:sym typeface="+mn-ea"/>
              </a:rPr>
              <a:t>第二阶段：生产线稳定后转变为在线异常监控，减少异常事件和异常机台的影响范围，持续降低缺陷数量，达到稳步提升良率的目的。</a:t>
            </a:r>
          </a:p>
        </p:txBody>
      </p:sp>
      <p:sp>
        <p:nvSpPr>
          <p:cNvPr id="36869" name="TextBox 1"/>
          <p:cNvSpPr txBox="1">
            <a:spLocks noChangeArrowheads="1"/>
          </p:cNvSpPr>
          <p:nvPr/>
        </p:nvSpPr>
        <p:spPr bwMode="auto">
          <a:xfrm>
            <a:off x="5360035" y="3864610"/>
            <a:ext cx="1750695" cy="33718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chemeClr val="tx1"/>
                </a:solidFill>
                <a:effectLst/>
                <a:uLnTx/>
                <a:uFillTx/>
                <a:latin typeface="微软雅黑" charset="0"/>
                <a:ea typeface="微软雅黑" charset="0"/>
                <a:cs typeface="+mn-cs"/>
              </a:rPr>
              <a:t>系统性缺陷降低</a:t>
            </a:r>
          </a:p>
        </p:txBody>
      </p:sp>
      <p:sp>
        <p:nvSpPr>
          <p:cNvPr id="36870" name="TextBox 11"/>
          <p:cNvSpPr txBox="1">
            <a:spLocks noChangeArrowheads="1"/>
          </p:cNvSpPr>
          <p:nvPr/>
        </p:nvSpPr>
        <p:spPr bwMode="auto">
          <a:xfrm>
            <a:off x="8697595" y="3937635"/>
            <a:ext cx="1887220" cy="33718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buClrTx/>
              <a:buSzTx/>
              <a:buFontTx/>
              <a:defRPr/>
            </a:pPr>
            <a:r>
              <a:rPr lang="zh-CN" altLang="en-US" sz="1600" b="1" noProof="0" dirty="0">
                <a:ln>
                  <a:noFill/>
                </a:ln>
                <a:effectLst/>
                <a:uLnTx/>
                <a:uFillTx/>
                <a:latin typeface="微软雅黑" charset="0"/>
                <a:ea typeface="微软雅黑" charset="0"/>
                <a:sym typeface="+mn-ea"/>
              </a:rPr>
              <a:t>在线异常事件监控</a:t>
            </a:r>
          </a:p>
        </p:txBody>
      </p:sp>
      <p:sp>
        <p:nvSpPr>
          <p:cNvPr id="2" name="标题 1"/>
          <p:cNvSpPr>
            <a:spLocks noGrp="1"/>
          </p:cNvSpPr>
          <p:nvPr>
            <p:ph type="title"/>
          </p:nvPr>
        </p:nvSpPr>
        <p:spPr/>
        <p:txBody>
          <a:bodyPr>
            <a:normAutofit/>
          </a:bodyPr>
          <a:lstStyle/>
          <a:p>
            <a:r>
              <a:rPr lang="en-US" altLang="zh-CN" dirty="0" err="1"/>
              <a:t>缺陷控制的策略</a:t>
            </a:r>
            <a:endParaRPr lang="en-US" altLang="zh-C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31</a:t>
            </a:fld>
            <a:endParaRPr lang="zh-CN" altLang="en-US" dirty="0">
              <a:solidFill>
                <a:prstClr val="white"/>
              </a:solidFill>
            </a:endParaRPr>
          </a:p>
        </p:txBody>
      </p:sp>
      <p:sp>
        <p:nvSpPr>
          <p:cNvPr id="2" name="标题 1"/>
          <p:cNvSpPr>
            <a:spLocks noGrp="1"/>
          </p:cNvSpPr>
          <p:nvPr>
            <p:ph type="title"/>
          </p:nvPr>
        </p:nvSpPr>
        <p:spPr/>
        <p:txBody>
          <a:bodyPr/>
          <a:lstStyle/>
          <a:p>
            <a:r>
              <a:rPr lang="zh-CN" altLang="en-US"/>
              <a:t>目录</a:t>
            </a:r>
          </a:p>
        </p:txBody>
      </p:sp>
      <p:sp>
        <p:nvSpPr>
          <p:cNvPr id="17410" name="Text Box 1027"/>
          <p:cNvSpPr txBox="1">
            <a:spLocks noChangeArrowheads="1"/>
          </p:cNvSpPr>
          <p:nvPr/>
        </p:nvSpPr>
        <p:spPr bwMode="auto">
          <a:xfrm>
            <a:off x="1055440" y="1340768"/>
            <a:ext cx="8183563" cy="3230245"/>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良率提升介绍及缺陷控制对工厂的重要性</a:t>
            </a:r>
            <a:endParaRPr kumimoji="1" lang="en-US" altLang="zh-CN"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缺陷检测设备介绍</a:t>
            </a:r>
            <a:endParaRPr kumimoji="1" lang="en-US" altLang="zh-CN"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缺陷管理系统介绍</a:t>
            </a:r>
            <a:endParaRPr kumimoji="1" lang="en-US" altLang="zh-CN" sz="20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缺陷控制的方法和策略</a:t>
            </a:r>
            <a:endParaRPr kumimoji="1" lang="en-US" altLang="zh-CN"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rgbClr val="0000FE"/>
                </a:solidFill>
                <a:effectLst/>
                <a:uLnTx/>
                <a:uFillTx/>
                <a:latin typeface="微软雅黑" panose="020B0503020204020204" charset="-122"/>
                <a:ea typeface="微软雅黑" panose="020B0503020204020204" charset="-122"/>
                <a:cs typeface="微软雅黑" panose="020B0503020204020204" charset="-122"/>
              </a:rPr>
              <a:t>缺陷控制的流程</a:t>
            </a:r>
            <a:r>
              <a:rPr kumimoji="1" lang="en-US" altLang="zh-CN"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 </a:t>
            </a:r>
            <a:endParaRPr kumimoji="1" lang="en-US" altLang="zh-CN" sz="20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缺陷分析的常用方法</a:t>
            </a:r>
            <a:r>
              <a:rPr kumimoji="1" lang="en-US" altLang="zh-CN"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Highlight </a:t>
            </a:r>
            <a:r>
              <a:rPr lang="en-US" altLang="zh-CN">
                <a:sym typeface="+mn-ea"/>
              </a:rPr>
              <a:t>case</a:t>
            </a:r>
            <a:r>
              <a:rPr lang="zh-CN" altLang="en-US">
                <a:sym typeface="+mn-ea"/>
              </a:rPr>
              <a:t>流程</a:t>
            </a:r>
          </a:p>
        </p:txBody>
      </p:sp>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32</a:t>
            </a:fld>
            <a:endParaRPr lang="zh-CN" altLang="en-US" dirty="0">
              <a:solidFill>
                <a:prstClr val="white"/>
              </a:solidFill>
            </a:endParaRPr>
          </a:p>
        </p:txBody>
      </p:sp>
      <p:sp>
        <p:nvSpPr>
          <p:cNvPr id="7" name="内容占位符 2"/>
          <p:cNvSpPr>
            <a:spLocks noGrp="1"/>
          </p:cNvSpPr>
          <p:nvPr/>
        </p:nvSpPr>
        <p:spPr>
          <a:xfrm>
            <a:off x="1703388" y="1196975"/>
            <a:ext cx="8713788" cy="5040313"/>
          </a:xfrm>
          <a:prstGeom prst="rect">
            <a:avLst/>
          </a:prstGeom>
          <a:noFill/>
          <a:ln w="9525">
            <a:noFill/>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ysClr val="windowText" lastClr="000000"/>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ysClr val="windowText" lastClr="000000"/>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ysClr val="windowText" lastClr="000000"/>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ysClr val="windowText" lastClr="000000"/>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ysClr val="windowText" lastClr="000000"/>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ysClr val="windowText" lastClr="000000"/>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ysClr val="windowText" lastClr="000000"/>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ysClr val="windowText" lastClr="000000"/>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ysClr val="windowText" lastClr="000000"/>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90204" pitchFamily="34" charset="0"/>
              <a:buNone/>
              <a:defRPr/>
            </a:pPr>
            <a:endParaRPr kumimoji="0" lang="en-US" altLang="zh-CN" sz="2600" b="0" i="0" u="none" strike="noStrike" kern="1200" cap="none" spc="0" normalizeH="0" baseline="0" noProof="0" dirty="0">
              <a:ln>
                <a:noFill/>
              </a:ln>
              <a:solidFill>
                <a:sysClr val="windowText" lastClr="000000"/>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Ø"/>
              <a:defRPr/>
            </a:pPr>
            <a:endParaRPr kumimoji="0" lang="en-US" altLang="zh-CN" sz="2600" b="0" i="0" u="none" strike="noStrike" kern="1200" cap="none" spc="0" normalizeH="0" baseline="0" noProof="0" dirty="0">
              <a:ln>
                <a:noFill/>
              </a:ln>
              <a:solidFill>
                <a:sysClr val="windowText" lastClr="000000"/>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ü"/>
              <a:defRPr/>
            </a:pPr>
            <a:endParaRPr kumimoji="0" lang="zh-CN" altLang="en-US" sz="2000" b="0" i="0" u="none" strike="noStrike" kern="1200" cap="none" spc="0" normalizeH="0" baseline="0" noProof="0" dirty="0">
              <a:ln>
                <a:noFill/>
              </a:ln>
              <a:solidFill>
                <a:sysClr val="windowText" lastClr="000000"/>
              </a:solidFill>
              <a:effectLst/>
              <a:uLnTx/>
              <a:uFillTx/>
              <a:latin typeface="+mn-lt"/>
              <a:ea typeface="+mn-ea"/>
              <a:cs typeface="+mn-cs"/>
            </a:endParaRPr>
          </a:p>
        </p:txBody>
      </p:sp>
      <p:graphicFrame>
        <p:nvGraphicFramePr>
          <p:cNvPr id="8" name="图示 7"/>
          <p:cNvGraphicFramePr/>
          <p:nvPr/>
        </p:nvGraphicFramePr>
        <p:xfrm>
          <a:off x="755650" y="1196340"/>
          <a:ext cx="10062845" cy="47605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设备停机和复机流程</a:t>
            </a:r>
          </a:p>
        </p:txBody>
      </p:sp>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33</a:t>
            </a:fld>
            <a:endParaRPr lang="zh-CN" altLang="en-US" dirty="0">
              <a:solidFill>
                <a:prstClr val="white"/>
              </a:solidFill>
            </a:endParaRPr>
          </a:p>
        </p:txBody>
      </p:sp>
      <p:grpSp>
        <p:nvGrpSpPr>
          <p:cNvPr id="26" name="组合 25"/>
          <p:cNvGrpSpPr/>
          <p:nvPr/>
        </p:nvGrpSpPr>
        <p:grpSpPr>
          <a:xfrm>
            <a:off x="2063552" y="1268760"/>
            <a:ext cx="7842250" cy="5177795"/>
            <a:chOff x="1587" y="1545"/>
            <a:chExt cx="12350" cy="8721"/>
          </a:xfrm>
        </p:grpSpPr>
        <p:pic>
          <p:nvPicPr>
            <p:cNvPr id="32770" name="Picture 2"/>
            <p:cNvPicPr>
              <a:picLocks noChangeAspect="1"/>
            </p:cNvPicPr>
            <p:nvPr/>
          </p:nvPicPr>
          <p:blipFill>
            <a:blip r:embed="rId3"/>
            <a:stretch>
              <a:fillRect/>
            </a:stretch>
          </p:blipFill>
          <p:spPr>
            <a:xfrm>
              <a:off x="1587" y="1562"/>
              <a:ext cx="12351" cy="8705"/>
            </a:xfrm>
            <a:prstGeom prst="rect">
              <a:avLst/>
            </a:prstGeom>
            <a:noFill/>
            <a:ln w="9525">
              <a:noFill/>
            </a:ln>
          </p:spPr>
        </p:pic>
        <p:sp>
          <p:nvSpPr>
            <p:cNvPr id="5" name="矩形 4"/>
            <p:cNvSpPr/>
            <p:nvPr/>
          </p:nvSpPr>
          <p:spPr>
            <a:xfrm>
              <a:off x="3137" y="1545"/>
              <a:ext cx="794" cy="1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137" y="3767"/>
              <a:ext cx="763" cy="3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66" y="5399"/>
              <a:ext cx="294" cy="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631" y="5229"/>
              <a:ext cx="294" cy="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966" y="6774"/>
              <a:ext cx="294" cy="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566" y="6924"/>
              <a:ext cx="294" cy="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56" y="6954"/>
              <a:ext cx="294" cy="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607" y="8351"/>
              <a:ext cx="324" cy="1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667" y="10177"/>
              <a:ext cx="193" cy="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966" y="8626"/>
              <a:ext cx="230" cy="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746" y="8541"/>
              <a:ext cx="230" cy="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166" y="8826"/>
              <a:ext cx="230" cy="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711" y="7096"/>
              <a:ext cx="230" cy="2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511" y="4396"/>
              <a:ext cx="230" cy="2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034" y="9863"/>
              <a:ext cx="230" cy="2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2254" y="6163"/>
              <a:ext cx="230" cy="2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1521" y="5399"/>
              <a:ext cx="230" cy="2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2913" y="4280"/>
              <a:ext cx="230" cy="2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2170" y="3141"/>
              <a:ext cx="230" cy="2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34</a:t>
            </a:fld>
            <a:endParaRPr lang="zh-CN" altLang="en-US" dirty="0">
              <a:solidFill>
                <a:prstClr val="white"/>
              </a:solidFill>
            </a:endParaRPr>
          </a:p>
        </p:txBody>
      </p:sp>
      <p:sp>
        <p:nvSpPr>
          <p:cNvPr id="2" name="标题 1"/>
          <p:cNvSpPr>
            <a:spLocks noGrp="1"/>
          </p:cNvSpPr>
          <p:nvPr>
            <p:ph type="title"/>
          </p:nvPr>
        </p:nvSpPr>
        <p:spPr/>
        <p:txBody>
          <a:bodyPr/>
          <a:lstStyle/>
          <a:p>
            <a:r>
              <a:rPr lang="zh-CN" altLang="en-US"/>
              <a:t>目录</a:t>
            </a:r>
          </a:p>
        </p:txBody>
      </p:sp>
      <p:sp>
        <p:nvSpPr>
          <p:cNvPr id="17410" name="Text Box 1027"/>
          <p:cNvSpPr txBox="1">
            <a:spLocks noChangeArrowheads="1"/>
          </p:cNvSpPr>
          <p:nvPr/>
        </p:nvSpPr>
        <p:spPr bwMode="auto">
          <a:xfrm>
            <a:off x="888768" y="1268760"/>
            <a:ext cx="8183563" cy="3230245"/>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良率提升介绍及缺陷控制对工厂的重要性</a:t>
            </a:r>
            <a:endParaRPr kumimoji="1" lang="en-US" altLang="zh-CN"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缺陷检测设备介绍</a:t>
            </a:r>
            <a:endParaRPr kumimoji="1" lang="en-US" altLang="zh-CN"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缺陷管理系统介绍</a:t>
            </a:r>
            <a:endParaRPr kumimoji="1" lang="en-US" altLang="zh-CN" sz="20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缺陷控制的方法和策略</a:t>
            </a:r>
            <a:endParaRPr kumimoji="1" lang="en-US" altLang="zh-CN"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缺陷控制的流程</a:t>
            </a:r>
            <a:r>
              <a:rPr kumimoji="1" lang="en-US" altLang="zh-CN" sz="24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rPr>
              <a:t> </a:t>
            </a:r>
            <a:endParaRPr kumimoji="1" lang="en-US" altLang="zh-CN" sz="2000" b="0" i="0" u="none" strike="noStrike" kern="12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cs typeface="微软雅黑" panose="020B0503020204020204" charset="-122"/>
            </a:endParaRPr>
          </a:p>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charset="0"/>
              <a:buChar char="Ø"/>
              <a:defRPr/>
            </a:pPr>
            <a:r>
              <a:rPr kumimoji="1" lang="zh-CN" altLang="en-US" sz="2400" b="0" i="0" u="none" strike="noStrike" kern="1200" cap="none" spc="0" normalizeH="0" baseline="0" noProof="0" dirty="0">
                <a:ln>
                  <a:noFill/>
                </a:ln>
                <a:solidFill>
                  <a:srgbClr val="0000FE"/>
                </a:solidFill>
                <a:effectLst/>
                <a:uLnTx/>
                <a:uFillTx/>
                <a:latin typeface="微软雅黑" panose="020B0503020204020204" charset="-122"/>
                <a:ea typeface="微软雅黑" panose="020B0503020204020204" charset="-122"/>
                <a:cs typeface="微软雅黑" panose="020B0503020204020204" charset="-122"/>
              </a:rPr>
              <a:t>缺陷分析的常用方法</a:t>
            </a:r>
            <a:r>
              <a:rPr kumimoji="1" lang="en-US" altLang="zh-CN" sz="2400" b="0" i="0" u="none" strike="noStrike" kern="1200" cap="none" spc="0" normalizeH="0" baseline="0" noProof="0" dirty="0">
                <a:ln>
                  <a:noFill/>
                </a:ln>
                <a:solidFill>
                  <a:srgbClr val="0000FE"/>
                </a:solidFill>
                <a:effectLst/>
                <a:uLnTx/>
                <a:uFillTx/>
                <a:latin typeface="微软雅黑" panose="020B0503020204020204" charset="-122"/>
                <a:ea typeface="微软雅黑" panose="020B0503020204020204" charset="-122"/>
                <a:cs typeface="微软雅黑" panose="020B0503020204020204" charset="-122"/>
              </a:rPr>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缺陷分析方法</a:t>
            </a:r>
          </a:p>
        </p:txBody>
      </p:sp>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35</a:t>
            </a:fld>
            <a:endParaRPr lang="zh-CN" altLang="en-US" dirty="0">
              <a:solidFill>
                <a:prstClr val="white"/>
              </a:solidFill>
            </a:endParaRPr>
          </a:p>
        </p:txBody>
      </p:sp>
      <p:sp>
        <p:nvSpPr>
          <p:cNvPr id="35842" name="Rectangle 2"/>
          <p:cNvSpPr/>
          <p:nvPr/>
        </p:nvSpPr>
        <p:spPr>
          <a:xfrm>
            <a:off x="9115425" y="2014538"/>
            <a:ext cx="2452688" cy="623887"/>
          </a:xfrm>
          <a:prstGeom prst="rect">
            <a:avLst/>
          </a:prstGeom>
          <a:solidFill>
            <a:srgbClr val="FFC269"/>
          </a:solidFill>
          <a:ln w="9525">
            <a:noFill/>
          </a:ln>
        </p:spPr>
        <p:txBody>
          <a:bodyPr wrap="none" anchor="ctr" anchorCtr="0"/>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90204" pitchFamily="34" charset="0"/>
            </a:endParaRPr>
          </a:p>
        </p:txBody>
      </p:sp>
      <p:sp>
        <p:nvSpPr>
          <p:cNvPr id="35843" name="Rectangle 3"/>
          <p:cNvSpPr/>
          <p:nvPr/>
        </p:nvSpPr>
        <p:spPr>
          <a:xfrm>
            <a:off x="9336088" y="2689225"/>
            <a:ext cx="2236787" cy="1008063"/>
          </a:xfrm>
          <a:prstGeom prst="rect">
            <a:avLst/>
          </a:prstGeom>
          <a:solidFill>
            <a:srgbClr val="E6E100"/>
          </a:solidFill>
          <a:ln w="9525">
            <a:noFill/>
          </a:ln>
        </p:spPr>
        <p:txBody>
          <a:bodyPr wrap="none" anchor="ctr" anchorCtr="0"/>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90204" pitchFamily="34" charset="0"/>
            </a:endParaRPr>
          </a:p>
        </p:txBody>
      </p:sp>
      <p:sp>
        <p:nvSpPr>
          <p:cNvPr id="35844" name="Rectangle 4"/>
          <p:cNvSpPr/>
          <p:nvPr/>
        </p:nvSpPr>
        <p:spPr>
          <a:xfrm>
            <a:off x="9840913" y="3776663"/>
            <a:ext cx="1727200" cy="1368425"/>
          </a:xfrm>
          <a:prstGeom prst="rect">
            <a:avLst/>
          </a:prstGeom>
          <a:solidFill>
            <a:srgbClr val="9EE53F"/>
          </a:solidFill>
          <a:ln w="9525">
            <a:noFill/>
          </a:ln>
        </p:spPr>
        <p:txBody>
          <a:bodyPr wrap="none" anchor="ctr" anchorCtr="0"/>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90204" pitchFamily="34" charset="0"/>
            </a:endParaRPr>
          </a:p>
        </p:txBody>
      </p:sp>
      <p:sp>
        <p:nvSpPr>
          <p:cNvPr id="64513" name="Slide Number Placeholder 3"/>
          <p:cNvSpPr txBox="1">
            <a:spLocks noGrp="1"/>
          </p:cNvSpPr>
          <p:nvPr/>
        </p:nvSpPr>
        <p:spPr>
          <a:xfrm>
            <a:off x="1981200" y="6356350"/>
            <a:ext cx="2133600" cy="365125"/>
          </a:xfrm>
          <a:prstGeom prst="rect">
            <a:avLst/>
          </a:prstGeom>
          <a:noFill/>
        </p:spPr>
        <p:txBody>
          <a:bodyPr anchor="ctr"/>
          <a:lstStyle/>
          <a:p>
            <a:pPr>
              <a:buNone/>
            </a:pPr>
            <a:fld id="{9A0DB2DC-4C9A-4742-B13C-FB6460FD3503}" type="slidenum">
              <a:rPr lang="en-US" altLang="zh-CN" sz="1200" dirty="0">
                <a:solidFill>
                  <a:srgbClr val="898989"/>
                </a:solidFill>
                <a:latin typeface="Arial" panose="020B0604020202090204" pitchFamily="34" charset="0"/>
              </a:rPr>
              <a:t>35</a:t>
            </a:fld>
            <a:endParaRPr lang="en-US" altLang="zh-CN" sz="1200" dirty="0">
              <a:solidFill>
                <a:srgbClr val="898989"/>
              </a:solidFill>
              <a:latin typeface="Arial" panose="020B0604020202090204" pitchFamily="34" charset="0"/>
            </a:endParaRPr>
          </a:p>
        </p:txBody>
      </p:sp>
      <p:sp>
        <p:nvSpPr>
          <p:cNvPr id="35847" name="Text Box 1027"/>
          <p:cNvSpPr txBox="1"/>
          <p:nvPr/>
        </p:nvSpPr>
        <p:spPr>
          <a:xfrm>
            <a:off x="917806" y="1296049"/>
            <a:ext cx="7224395" cy="4765675"/>
          </a:xfrm>
          <a:prstGeom prst="rect">
            <a:avLst/>
          </a:prstGeom>
          <a:noFill/>
          <a:ln w="9525">
            <a:noFill/>
          </a:ln>
        </p:spPr>
        <p:txBody>
          <a:bodyPr vert="horz" wrap="square" lIns="91440" tIns="45720" rIns="91440" bIns="45720" rtlCol="0" anchor="t" anchorCtr="0">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150000"/>
              </a:lnSpc>
              <a:spcBef>
                <a:spcPts val="0"/>
              </a:spcBef>
              <a:buClrTx/>
              <a:buSzTx/>
              <a:buFont typeface="Wingdings" panose="05000000000000000000" charset="0"/>
              <a:buChar char="Ø"/>
            </a:pPr>
            <a:r>
              <a:rPr lang="zh-CN" altLang="en-US" sz="2000" dirty="0">
                <a:latin typeface="微软雅黑" charset="0"/>
                <a:ea typeface="微软雅黑" charset="0"/>
                <a:cs typeface="微软雅黑" panose="020B0503020204020204" charset="-122"/>
                <a:sym typeface="+mn-ea"/>
              </a:rPr>
              <a:t>缺陷特征 :  根据缺陷特征推断可能的缺陷产生机制</a:t>
            </a:r>
          </a:p>
          <a:p>
            <a:pPr marL="914400" lvl="1" indent="-457200" algn="l" eaLnBrk="1" hangingPunct="1">
              <a:lnSpc>
                <a:spcPct val="150000"/>
              </a:lnSpc>
              <a:spcBef>
                <a:spcPts val="0"/>
              </a:spcBef>
              <a:buClrTx/>
              <a:buSzTx/>
              <a:buFont typeface="+mj-lt"/>
              <a:buAutoNum type="arabicPeriod"/>
            </a:pPr>
            <a:r>
              <a:rPr lang="zh-CN" altLang="en-US" sz="1750" dirty="0">
                <a:latin typeface="微软雅黑" charset="0"/>
                <a:ea typeface="微软雅黑" charset="0"/>
                <a:cs typeface="微软雅黑" panose="020B0503020204020204" charset="-122"/>
                <a:sym typeface="+mn-ea"/>
              </a:rPr>
              <a:t>缺陷形貌 </a:t>
            </a:r>
          </a:p>
          <a:p>
            <a:pPr marL="914400" lvl="1" indent="-457200" algn="l" eaLnBrk="1" hangingPunct="1">
              <a:lnSpc>
                <a:spcPct val="150000"/>
              </a:lnSpc>
              <a:spcBef>
                <a:spcPts val="0"/>
              </a:spcBef>
              <a:buClrTx/>
              <a:buSzTx/>
              <a:buFont typeface="+mj-lt"/>
              <a:buAutoNum type="arabicPeriod"/>
            </a:pPr>
            <a:r>
              <a:rPr lang="zh-CN" altLang="en-US" sz="1750" dirty="0">
                <a:latin typeface="微软雅黑" charset="0"/>
                <a:ea typeface="微软雅黑" charset="0"/>
                <a:cs typeface="微软雅黑" panose="020B0503020204020204" charset="-122"/>
                <a:sym typeface="+mn-ea"/>
              </a:rPr>
              <a:t>缺陷成份</a:t>
            </a:r>
          </a:p>
          <a:p>
            <a:pPr marL="914400" lvl="1" indent="-457200" algn="l" eaLnBrk="1" hangingPunct="1">
              <a:lnSpc>
                <a:spcPct val="150000"/>
              </a:lnSpc>
              <a:spcBef>
                <a:spcPts val="0"/>
              </a:spcBef>
              <a:buClrTx/>
              <a:buSzTx/>
              <a:buFont typeface="+mj-lt"/>
              <a:buAutoNum type="arabicPeriod"/>
            </a:pPr>
            <a:r>
              <a:rPr lang="zh-CN" altLang="en-US" sz="1750" dirty="0">
                <a:latin typeface="微软雅黑" charset="0"/>
                <a:ea typeface="微软雅黑" charset="0"/>
                <a:cs typeface="微软雅黑" panose="020B0503020204020204" charset="-122"/>
                <a:sym typeface="+mn-ea"/>
              </a:rPr>
              <a:t>缺陷分布</a:t>
            </a:r>
          </a:p>
          <a:p>
            <a:pPr lvl="0" algn="l" eaLnBrk="1" hangingPunct="1">
              <a:lnSpc>
                <a:spcPct val="150000"/>
              </a:lnSpc>
              <a:spcBef>
                <a:spcPts val="0"/>
              </a:spcBef>
              <a:buClrTx/>
              <a:buSzTx/>
              <a:buFont typeface="Wingdings" panose="05000000000000000000" charset="0"/>
              <a:buChar char="Ø"/>
            </a:pPr>
            <a:r>
              <a:rPr lang="zh-CN" altLang="en-US" sz="2000" dirty="0">
                <a:latin typeface="微软雅黑" charset="0"/>
                <a:ea typeface="微软雅黑" charset="0"/>
                <a:cs typeface="微软雅黑" panose="020B0503020204020204" charset="-122"/>
                <a:sym typeface="+mn-ea"/>
              </a:rPr>
              <a:t>相关分析：对可能的因素进行相关性分析</a:t>
            </a:r>
          </a:p>
          <a:p>
            <a:pPr marL="800100" lvl="1" indent="-342900" algn="l" eaLnBrk="1" hangingPunct="1">
              <a:lnSpc>
                <a:spcPct val="150000"/>
              </a:lnSpc>
              <a:spcBef>
                <a:spcPts val="0"/>
              </a:spcBef>
              <a:buClrTx/>
              <a:buSzTx/>
              <a:buFont typeface="Wingdings" panose="05000000000000000000" charset="0"/>
              <a:buAutoNum type="arabicPeriod"/>
            </a:pPr>
            <a:r>
              <a:rPr lang="zh-CN" altLang="en-US" sz="1750" dirty="0">
                <a:latin typeface="微软雅黑" charset="0"/>
                <a:ea typeface="微软雅黑" charset="0"/>
                <a:cs typeface="微软雅黑" panose="020B0503020204020204" charset="-122"/>
                <a:sym typeface="+mn-ea"/>
              </a:rPr>
              <a:t>工艺条件（</a:t>
            </a:r>
            <a:r>
              <a:rPr lang="en-US" altLang="zh-CN" sz="1750" dirty="0">
                <a:latin typeface="微软雅黑" charset="0"/>
                <a:ea typeface="微软雅黑" charset="0"/>
                <a:cs typeface="微软雅黑" panose="020B0503020204020204" charset="-122"/>
                <a:sym typeface="+mn-ea"/>
              </a:rPr>
              <a:t>chamber effect</a:t>
            </a:r>
            <a:r>
              <a:rPr lang="zh-CN" altLang="en-US" sz="1750" dirty="0">
                <a:latin typeface="微软雅黑" charset="0"/>
                <a:ea typeface="微软雅黑" charset="0"/>
                <a:cs typeface="微软雅黑" panose="020B0503020204020204" charset="-122"/>
                <a:sym typeface="+mn-ea"/>
              </a:rPr>
              <a:t>，</a:t>
            </a:r>
            <a:r>
              <a:rPr lang="en-US" altLang="zh-CN" sz="1750" dirty="0">
                <a:latin typeface="微软雅黑" charset="0"/>
                <a:ea typeface="微软雅黑" charset="0"/>
                <a:cs typeface="微软雅黑" panose="020B0503020204020204" charset="-122"/>
                <a:sym typeface="+mn-ea"/>
              </a:rPr>
              <a:t>hardware match</a:t>
            </a:r>
            <a:r>
              <a:rPr lang="zh-CN" altLang="en-US" sz="1750" dirty="0">
                <a:latin typeface="微软雅黑" charset="0"/>
                <a:ea typeface="微软雅黑" charset="0"/>
                <a:cs typeface="微软雅黑" panose="020B0503020204020204" charset="-122"/>
                <a:sym typeface="+mn-ea"/>
              </a:rPr>
              <a:t>）</a:t>
            </a:r>
          </a:p>
          <a:p>
            <a:pPr marL="800100" lvl="1" indent="-342900" algn="l" eaLnBrk="1" hangingPunct="1">
              <a:lnSpc>
                <a:spcPct val="150000"/>
              </a:lnSpc>
              <a:spcBef>
                <a:spcPts val="0"/>
              </a:spcBef>
              <a:buClrTx/>
              <a:buSzTx/>
              <a:buFont typeface="Wingdings" panose="05000000000000000000" charset="0"/>
              <a:buAutoNum type="arabicPeriod"/>
            </a:pPr>
            <a:r>
              <a:rPr lang="zh-CN" altLang="en-US" sz="1750" dirty="0">
                <a:latin typeface="微软雅黑" charset="0"/>
                <a:ea typeface="微软雅黑" charset="0"/>
                <a:cs typeface="微软雅黑" panose="020B0503020204020204" charset="-122"/>
                <a:sym typeface="+mn-ea"/>
              </a:rPr>
              <a:t>工艺设备共同性 （</a:t>
            </a:r>
            <a:r>
              <a:rPr lang="en-US" altLang="zh-CN" sz="1750" dirty="0">
                <a:latin typeface="微软雅黑" charset="0"/>
                <a:ea typeface="微软雅黑" charset="0"/>
                <a:cs typeface="微软雅黑" panose="020B0503020204020204" charset="-122"/>
                <a:sym typeface="+mn-ea"/>
              </a:rPr>
              <a:t>common tool / type</a:t>
            </a:r>
            <a:r>
              <a:rPr lang="zh-CN" altLang="en-US" sz="1750" dirty="0">
                <a:latin typeface="微软雅黑" charset="0"/>
                <a:ea typeface="微软雅黑" charset="0"/>
                <a:cs typeface="微软雅黑" panose="020B0503020204020204" charset="-122"/>
                <a:sym typeface="+mn-ea"/>
              </a:rPr>
              <a:t>）</a:t>
            </a:r>
          </a:p>
          <a:p>
            <a:pPr lvl="0" algn="l" eaLnBrk="1" hangingPunct="1">
              <a:lnSpc>
                <a:spcPct val="150000"/>
              </a:lnSpc>
              <a:spcBef>
                <a:spcPts val="0"/>
              </a:spcBef>
              <a:buClrTx/>
              <a:buSzTx/>
              <a:buFont typeface="Wingdings" panose="05000000000000000000" charset="0"/>
              <a:buChar char="Ø"/>
            </a:pPr>
            <a:r>
              <a:rPr lang="zh-CN" altLang="en-US" sz="2000" dirty="0">
                <a:latin typeface="微软雅黑" charset="0"/>
                <a:ea typeface="微软雅黑" charset="0"/>
                <a:cs typeface="微软雅黑" panose="020B0503020204020204" charset="-122"/>
                <a:sym typeface="+mn-ea"/>
              </a:rPr>
              <a:t>最终影响：通过实验验证影响结果</a:t>
            </a:r>
          </a:p>
          <a:p>
            <a:pPr marL="800100" lvl="1" indent="-342900" algn="l" eaLnBrk="1" hangingPunct="1">
              <a:lnSpc>
                <a:spcPct val="150000"/>
              </a:lnSpc>
              <a:spcBef>
                <a:spcPts val="0"/>
              </a:spcBef>
              <a:buClrTx/>
              <a:buSzTx/>
              <a:buFont typeface="Wingdings" panose="05000000000000000000" charset="0"/>
              <a:buAutoNum type="arabicPeriod"/>
            </a:pPr>
            <a:r>
              <a:rPr lang="zh-CN" altLang="en-US" sz="1750" dirty="0">
                <a:latin typeface="微软雅黑" charset="0"/>
                <a:ea typeface="微软雅黑" charset="0"/>
                <a:cs typeface="微软雅黑" panose="020B0503020204020204" charset="-122"/>
                <a:sym typeface="+mn-ea"/>
              </a:rPr>
              <a:t>设备和工艺实验（复制实验）</a:t>
            </a:r>
          </a:p>
          <a:p>
            <a:pPr marL="800100" lvl="1" indent="-342900" algn="l" eaLnBrk="1" hangingPunct="1">
              <a:lnSpc>
                <a:spcPct val="150000"/>
              </a:lnSpc>
              <a:spcBef>
                <a:spcPts val="0"/>
              </a:spcBef>
              <a:buClrTx/>
              <a:buSzTx/>
              <a:buFont typeface="Wingdings" panose="05000000000000000000" charset="0"/>
              <a:buAutoNum type="arabicPeriod"/>
            </a:pPr>
            <a:r>
              <a:rPr lang="zh-CN" altLang="en-US" sz="1750" dirty="0">
                <a:latin typeface="微软雅黑" charset="0"/>
                <a:ea typeface="微软雅黑" charset="0"/>
                <a:cs typeface="微软雅黑" panose="020B0503020204020204" charset="-122"/>
                <a:sym typeface="+mn-ea"/>
              </a:rPr>
              <a:t>逐站追查</a:t>
            </a:r>
          </a:p>
          <a:p>
            <a:pPr lvl="0" algn="l" eaLnBrk="1" hangingPunct="1">
              <a:lnSpc>
                <a:spcPct val="150000"/>
              </a:lnSpc>
              <a:spcBef>
                <a:spcPts val="0"/>
              </a:spcBef>
              <a:buClrTx/>
              <a:buSzTx/>
              <a:buFont typeface="Wingdings" panose="05000000000000000000" charset="0"/>
              <a:buChar char="Ø"/>
            </a:pPr>
            <a:endParaRPr lang="zh-CN" altLang="en-US" sz="2000" dirty="0">
              <a:latin typeface="微软雅黑" charset="0"/>
              <a:ea typeface="微软雅黑" charset="0"/>
              <a:cs typeface="微软雅黑" panose="020B0503020204020204" charset="-122"/>
              <a:sym typeface="+mn-ea"/>
            </a:endParaRPr>
          </a:p>
        </p:txBody>
      </p:sp>
      <p:sp>
        <p:nvSpPr>
          <p:cNvPr id="35848" name="AutoShape 8"/>
          <p:cNvSpPr/>
          <p:nvPr/>
        </p:nvSpPr>
        <p:spPr>
          <a:xfrm flipV="1">
            <a:off x="6024563" y="3959225"/>
            <a:ext cx="4175125" cy="1296988"/>
          </a:xfrm>
          <a:custGeom>
            <a:avLst/>
            <a:gdLst>
              <a:gd name="txL" fmla="*/ 4500 w 21600"/>
              <a:gd name="txT" fmla="*/ 4500 h 21600"/>
              <a:gd name="txR" fmla="*/ 17100 w 21600"/>
              <a:gd name="txB" fmla="*/ 17100 h 21600"/>
            </a:gdLst>
            <a:ahLst/>
            <a:cxnLst>
              <a:cxn ang="0">
                <a:pos x="2147483647" y="2147483647"/>
              </a:cxn>
              <a:cxn ang="0">
                <a:pos x="2147483647" y="2147483647"/>
              </a:cxn>
              <a:cxn ang="0">
                <a:pos x="2147483647" y="2147483647"/>
              </a:cxn>
              <a:cxn ang="0">
                <a:pos x="2147483647" y="0"/>
              </a:cxn>
            </a:cxnLst>
            <a:rect l="txL" t="txT" r="txR" b="txB"/>
            <a:pathLst>
              <a:path w="21600" h="21600">
                <a:moveTo>
                  <a:pt x="0" y="0"/>
                </a:moveTo>
                <a:lnTo>
                  <a:pt x="5400" y="21600"/>
                </a:lnTo>
                <a:lnTo>
                  <a:pt x="16200" y="21600"/>
                </a:lnTo>
                <a:lnTo>
                  <a:pt x="21600" y="0"/>
                </a:lnTo>
                <a:lnTo>
                  <a:pt x="0" y="0"/>
                </a:lnTo>
                <a:close/>
              </a:path>
            </a:pathLst>
          </a:custGeom>
          <a:solidFill>
            <a:srgbClr val="71B418">
              <a:alpha val="98822"/>
            </a:srgbClr>
          </a:solidFill>
          <a:ln w="9525" cap="flat" cmpd="sng">
            <a:prstDash val="solid"/>
            <a:headEnd type="none" w="med" len="med"/>
            <a:tailEnd type="none" w="med" len="med"/>
          </a:ln>
          <a:scene3d>
            <a:camera prst="legacyObliqueTopRight">
              <a:rot lat="20700000" lon="0" rev="0"/>
            </a:camera>
            <a:lightRig rig="legacyFlat4" dir="b"/>
          </a:scene3d>
          <a:sp3d extrusionH="1801800" prstMaterial="legacyMetal">
            <a:bevelT w="13500" h="13500" prst="angle"/>
            <a:bevelB w="13500" h="13500" prst="angle"/>
            <a:extrusionClr>
              <a:srgbClr val="71B418"/>
            </a:extrusionClr>
          </a:sp3d>
        </p:spPr>
        <p:txBody>
          <a:bodyPr/>
          <a:lstStyle/>
          <a:p>
            <a:endParaRPr lang="zh-CN" altLang="en-US"/>
          </a:p>
        </p:txBody>
      </p:sp>
      <p:sp>
        <p:nvSpPr>
          <p:cNvPr id="35849" name="AutoShape 9"/>
          <p:cNvSpPr/>
          <p:nvPr/>
        </p:nvSpPr>
        <p:spPr>
          <a:xfrm flipV="1">
            <a:off x="7189788" y="2862263"/>
            <a:ext cx="2074862" cy="952500"/>
          </a:xfrm>
          <a:custGeom>
            <a:avLst/>
            <a:gdLst>
              <a:gd name="txL" fmla="*/ 4500 w 21600"/>
              <a:gd name="txT" fmla="*/ 4500 h 21600"/>
              <a:gd name="txR" fmla="*/ 17100 w 21600"/>
              <a:gd name="txB" fmla="*/ 17100 h 21600"/>
            </a:gdLst>
            <a:ahLst/>
            <a:cxnLst>
              <a:cxn ang="0">
                <a:pos x="2147483647" y="2147483647"/>
              </a:cxn>
              <a:cxn ang="0">
                <a:pos x="2147483647" y="2147483647"/>
              </a:cxn>
              <a:cxn ang="0">
                <a:pos x="2147483647" y="2147483647"/>
              </a:cxn>
              <a:cxn ang="0">
                <a:pos x="2147483647" y="0"/>
              </a:cxn>
            </a:cxnLst>
            <a:rect l="txL" t="txT" r="txR" b="txB"/>
            <a:pathLst>
              <a:path w="21600" h="21600">
                <a:moveTo>
                  <a:pt x="0" y="0"/>
                </a:moveTo>
                <a:lnTo>
                  <a:pt x="5400" y="21600"/>
                </a:lnTo>
                <a:lnTo>
                  <a:pt x="16200" y="21600"/>
                </a:lnTo>
                <a:lnTo>
                  <a:pt x="21600" y="0"/>
                </a:lnTo>
                <a:lnTo>
                  <a:pt x="0" y="0"/>
                </a:lnTo>
                <a:close/>
              </a:path>
            </a:pathLst>
          </a:custGeom>
          <a:solidFill>
            <a:srgbClr val="FFF915">
              <a:alpha val="100000"/>
            </a:srgbClr>
          </a:solidFill>
          <a:ln w="9525" cap="flat" cmpd="sng">
            <a:prstDash val="solid"/>
            <a:headEnd type="none" w="med" len="med"/>
            <a:tailEnd type="none" w="med" len="med"/>
          </a:ln>
          <a:scene3d>
            <a:camera prst="legacyObliqueTopRight">
              <a:rot lat="20700000" lon="0" rev="0"/>
            </a:camera>
            <a:lightRig rig="legacyFlat4" dir="b"/>
          </a:scene3d>
          <a:sp3d extrusionH="1801800" prstMaterial="legacyMetal">
            <a:bevelT w="13500" h="13500" prst="angle"/>
            <a:bevelB w="13500" h="13500" prst="angle"/>
            <a:extrusionClr>
              <a:srgbClr val="FFF915"/>
            </a:extrusionClr>
          </a:sp3d>
        </p:spPr>
        <p:txBody>
          <a:bodyPr/>
          <a:lstStyle/>
          <a:p>
            <a:endParaRPr lang="zh-CN" altLang="en-US"/>
          </a:p>
        </p:txBody>
      </p:sp>
      <p:sp>
        <p:nvSpPr>
          <p:cNvPr id="35850" name="AutoShape 10"/>
          <p:cNvSpPr/>
          <p:nvPr/>
        </p:nvSpPr>
        <p:spPr>
          <a:xfrm flipV="1">
            <a:off x="7753350" y="2128838"/>
            <a:ext cx="1095375" cy="606425"/>
          </a:xfrm>
          <a:custGeom>
            <a:avLst/>
            <a:gdLst>
              <a:gd name="txL" fmla="*/ 4500 w 21600"/>
              <a:gd name="txT" fmla="*/ 4500 h 21600"/>
              <a:gd name="txR" fmla="*/ 17100 w 21600"/>
              <a:gd name="txB" fmla="*/ 17100 h 21600"/>
            </a:gdLst>
            <a:ahLst/>
            <a:cxnLst>
              <a:cxn ang="0">
                <a:pos x="2147483647" y="2147483647"/>
              </a:cxn>
              <a:cxn ang="0">
                <a:pos x="2147483647" y="2147483647"/>
              </a:cxn>
              <a:cxn ang="0">
                <a:pos x="2147483647" y="2147483647"/>
              </a:cxn>
              <a:cxn ang="0">
                <a:pos x="2147483647" y="0"/>
              </a:cxn>
            </a:cxnLst>
            <a:rect l="txL" t="txT" r="txR" b="txB"/>
            <a:pathLst>
              <a:path w="21600" h="21600">
                <a:moveTo>
                  <a:pt x="0" y="0"/>
                </a:moveTo>
                <a:lnTo>
                  <a:pt x="5400" y="21600"/>
                </a:lnTo>
                <a:lnTo>
                  <a:pt x="16200" y="21600"/>
                </a:lnTo>
                <a:lnTo>
                  <a:pt x="21600" y="0"/>
                </a:lnTo>
                <a:lnTo>
                  <a:pt x="0" y="0"/>
                </a:lnTo>
                <a:close/>
              </a:path>
            </a:pathLst>
          </a:custGeom>
          <a:solidFill>
            <a:srgbClr val="FF9900">
              <a:alpha val="98822"/>
            </a:srgbClr>
          </a:solidFill>
          <a:ln w="9525" cap="flat" cmpd="sng">
            <a:prstDash val="solid"/>
            <a:headEnd type="none" w="med" len="med"/>
            <a:tailEnd type="none" w="med" len="med"/>
          </a:ln>
          <a:scene3d>
            <a:camera prst="legacyObliqueTopRight">
              <a:rot lat="20700000" lon="0" rev="0"/>
            </a:camera>
            <a:lightRig rig="legacyFlat4" dir="b"/>
          </a:scene3d>
          <a:sp3d extrusionH="1497000" prstMaterial="legacyMetal">
            <a:bevelT w="13500" h="13500" prst="angle"/>
            <a:bevelB w="13500" h="13500" prst="angle"/>
            <a:extrusionClr>
              <a:srgbClr val="FF9900"/>
            </a:extrusionClr>
          </a:sp3d>
        </p:spPr>
        <p:txBody>
          <a:bodyPr/>
          <a:lstStyle/>
          <a:p>
            <a:endParaRPr lang="zh-CN" altLang="en-US"/>
          </a:p>
        </p:txBody>
      </p:sp>
      <p:sp>
        <p:nvSpPr>
          <p:cNvPr id="35851" name="Text Box 12"/>
          <p:cNvSpPr txBox="1"/>
          <p:nvPr/>
        </p:nvSpPr>
        <p:spPr>
          <a:xfrm>
            <a:off x="6313805" y="4606608"/>
            <a:ext cx="1366838" cy="3371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zh-CN" altLang="en-US" sz="1600" b="1" dirty="0">
                <a:solidFill>
                  <a:schemeClr val="bg1"/>
                </a:solidFill>
                <a:latin typeface="隶书" panose="02010509060101010101" pitchFamily="49" charset="-122"/>
                <a:ea typeface="隶书" panose="02010509060101010101" pitchFamily="49" charset="-122"/>
              </a:rPr>
              <a:t>缺陷形貌</a:t>
            </a:r>
          </a:p>
        </p:txBody>
      </p:sp>
      <p:sp>
        <p:nvSpPr>
          <p:cNvPr id="35853" name="Text Box 14"/>
          <p:cNvSpPr txBox="1"/>
          <p:nvPr/>
        </p:nvSpPr>
        <p:spPr>
          <a:xfrm>
            <a:off x="7574280" y="4606608"/>
            <a:ext cx="1366838" cy="3371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zh-CN" altLang="en-US" sz="1600" b="1" dirty="0">
                <a:solidFill>
                  <a:schemeClr val="bg1"/>
                </a:solidFill>
                <a:latin typeface="隶书" panose="02010509060101010101" pitchFamily="49" charset="-122"/>
                <a:ea typeface="隶书" panose="02010509060101010101" pitchFamily="49" charset="-122"/>
              </a:rPr>
              <a:t>缺陷成分</a:t>
            </a:r>
            <a:endParaRPr lang="en-US" altLang="zh-CN" sz="1600" b="1" dirty="0">
              <a:solidFill>
                <a:schemeClr val="bg1"/>
              </a:solidFill>
              <a:latin typeface="隶书" panose="02010509060101010101" pitchFamily="49" charset="-122"/>
              <a:ea typeface="隶书" panose="02010509060101010101" pitchFamily="49" charset="-122"/>
            </a:endParaRPr>
          </a:p>
        </p:txBody>
      </p:sp>
      <p:sp>
        <p:nvSpPr>
          <p:cNvPr id="35854" name="Text Box 15"/>
          <p:cNvSpPr txBox="1"/>
          <p:nvPr/>
        </p:nvSpPr>
        <p:spPr>
          <a:xfrm>
            <a:off x="8609330" y="4606925"/>
            <a:ext cx="1366838" cy="3371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zh-CN" altLang="en-US" sz="1600" b="1" dirty="0">
                <a:solidFill>
                  <a:schemeClr val="bg1"/>
                </a:solidFill>
                <a:latin typeface="隶书" panose="02010509060101010101" pitchFamily="49" charset="-122"/>
                <a:ea typeface="隶书" panose="02010509060101010101" pitchFamily="49" charset="-122"/>
              </a:rPr>
              <a:t>缺陷分布</a:t>
            </a:r>
            <a:endParaRPr lang="en-US" altLang="zh-CN" sz="1600" b="1" dirty="0">
              <a:solidFill>
                <a:schemeClr val="bg1"/>
              </a:solidFill>
              <a:latin typeface="隶书" panose="02010509060101010101" pitchFamily="49" charset="-122"/>
              <a:ea typeface="隶书" panose="02010509060101010101" pitchFamily="49" charset="-122"/>
            </a:endParaRPr>
          </a:p>
        </p:txBody>
      </p:sp>
      <p:sp>
        <p:nvSpPr>
          <p:cNvPr id="35857" name="Text Box 18"/>
          <p:cNvSpPr txBox="1"/>
          <p:nvPr/>
        </p:nvSpPr>
        <p:spPr>
          <a:xfrm>
            <a:off x="7248525" y="3415030"/>
            <a:ext cx="1081088" cy="3371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1600" b="1" dirty="0">
                <a:solidFill>
                  <a:schemeClr val="bg1"/>
                </a:solidFill>
                <a:latin typeface="隶书" panose="02010509060101010101" pitchFamily="49" charset="-122"/>
                <a:ea typeface="隶书" panose="02010509060101010101" pitchFamily="49" charset="-122"/>
              </a:rPr>
              <a:t>工艺条件 </a:t>
            </a:r>
            <a:endParaRPr lang="en-US" altLang="zh-CN" sz="1600" b="1" dirty="0">
              <a:solidFill>
                <a:schemeClr val="bg1"/>
              </a:solidFill>
              <a:latin typeface="隶书" panose="02010509060101010101" pitchFamily="49" charset="-122"/>
              <a:ea typeface="隶书" panose="02010509060101010101" pitchFamily="49" charset="-122"/>
            </a:endParaRPr>
          </a:p>
        </p:txBody>
      </p:sp>
      <p:sp>
        <p:nvSpPr>
          <p:cNvPr id="35858" name="Text Box 19"/>
          <p:cNvSpPr txBox="1"/>
          <p:nvPr/>
        </p:nvSpPr>
        <p:spPr>
          <a:xfrm>
            <a:off x="8183563" y="3415030"/>
            <a:ext cx="1081087" cy="3371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1600" b="1" dirty="0">
                <a:solidFill>
                  <a:schemeClr val="bg1"/>
                </a:solidFill>
                <a:latin typeface="隶书" panose="02010509060101010101" pitchFamily="49" charset="-122"/>
                <a:ea typeface="隶书" panose="02010509060101010101" pitchFamily="49" charset="-122"/>
              </a:rPr>
              <a:t>工艺设备</a:t>
            </a:r>
            <a:endParaRPr lang="en-US" altLang="zh-CN" sz="1600" b="1" dirty="0">
              <a:solidFill>
                <a:schemeClr val="bg1"/>
              </a:solidFill>
              <a:latin typeface="隶书" panose="02010509060101010101" pitchFamily="49" charset="-122"/>
              <a:ea typeface="隶书" panose="02010509060101010101" pitchFamily="49" charset="-122"/>
            </a:endParaRPr>
          </a:p>
        </p:txBody>
      </p:sp>
      <p:sp>
        <p:nvSpPr>
          <p:cNvPr id="35859" name="Text Box 20"/>
          <p:cNvSpPr txBox="1"/>
          <p:nvPr/>
        </p:nvSpPr>
        <p:spPr>
          <a:xfrm>
            <a:off x="7773035" y="2398395"/>
            <a:ext cx="1081088" cy="3371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1600" b="1" dirty="0">
                <a:solidFill>
                  <a:schemeClr val="bg1"/>
                </a:solidFill>
                <a:latin typeface="隶书" panose="02010509060101010101" pitchFamily="49" charset="-122"/>
                <a:ea typeface="隶书" panose="02010509060101010101" pitchFamily="49" charset="-122"/>
              </a:rPr>
              <a:t>良率影响</a:t>
            </a:r>
            <a:endParaRPr lang="en-US" altLang="zh-CN" sz="1600" b="1" dirty="0">
              <a:solidFill>
                <a:schemeClr val="bg1"/>
              </a:solidFill>
              <a:latin typeface="隶书" panose="02010509060101010101" pitchFamily="49" charset="-122"/>
              <a:ea typeface="隶书" panose="02010509060101010101" pitchFamily="49" charset="-122"/>
            </a:endParaRPr>
          </a:p>
        </p:txBody>
      </p:sp>
      <p:sp>
        <p:nvSpPr>
          <p:cNvPr id="35860" name="Text Box 21"/>
          <p:cNvSpPr txBox="1"/>
          <p:nvPr/>
        </p:nvSpPr>
        <p:spPr>
          <a:xfrm>
            <a:off x="10199688" y="4146550"/>
            <a:ext cx="1692275" cy="4603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2400" b="1" u="sng" dirty="0">
                <a:solidFill>
                  <a:schemeClr val="bg1"/>
                </a:solidFill>
                <a:latin typeface="Arial" panose="020B0604020202090204" pitchFamily="34" charset="0"/>
                <a:ea typeface="隶书" panose="02010509060101010101" pitchFamily="49" charset="-122"/>
              </a:rPr>
              <a:t>缺陷特征</a:t>
            </a:r>
          </a:p>
        </p:txBody>
      </p:sp>
      <p:sp>
        <p:nvSpPr>
          <p:cNvPr id="35861" name="Text Box 22"/>
          <p:cNvSpPr txBox="1"/>
          <p:nvPr/>
        </p:nvSpPr>
        <p:spPr>
          <a:xfrm>
            <a:off x="10199688" y="2954338"/>
            <a:ext cx="1692275" cy="4603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2400" b="1" u="sng" dirty="0">
                <a:solidFill>
                  <a:schemeClr val="bg1"/>
                </a:solidFill>
                <a:latin typeface="Arial" panose="020B0604020202090204" pitchFamily="34" charset="0"/>
                <a:ea typeface="隶书" panose="02010509060101010101" pitchFamily="49" charset="-122"/>
              </a:rPr>
              <a:t>相关分析 </a:t>
            </a:r>
          </a:p>
        </p:txBody>
      </p:sp>
      <p:sp>
        <p:nvSpPr>
          <p:cNvPr id="35862" name="Text Box 23"/>
          <p:cNvSpPr txBox="1"/>
          <p:nvPr/>
        </p:nvSpPr>
        <p:spPr>
          <a:xfrm>
            <a:off x="10164128" y="2095818"/>
            <a:ext cx="1763712" cy="4603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2400" b="1" u="sng" dirty="0">
                <a:solidFill>
                  <a:schemeClr val="bg1"/>
                </a:solidFill>
                <a:latin typeface="Arial" panose="020B0604020202090204" pitchFamily="34" charset="0"/>
                <a:ea typeface="隶书" panose="02010509060101010101" pitchFamily="49" charset="-122"/>
              </a:rPr>
              <a:t>最终影响 </a:t>
            </a:r>
          </a:p>
        </p:txBody>
      </p:sp>
      <p:pic>
        <p:nvPicPr>
          <p:cNvPr id="35863" name="Picture 31" descr="http://t3.baidu.com/it/u=1810526489,3702536950&amp;fm=3&amp;gp=0.jpg">
            <a:hlinkClick r:id="rId2"/>
          </p:cNvPr>
          <p:cNvPicPr>
            <a:picLocks noChangeAspect="1"/>
          </p:cNvPicPr>
          <p:nvPr/>
        </p:nvPicPr>
        <p:blipFill>
          <a:blip r:embed="rId3"/>
          <a:stretch>
            <a:fillRect/>
          </a:stretch>
        </p:blipFill>
        <p:spPr>
          <a:xfrm rot="180000">
            <a:off x="8484553" y="862013"/>
            <a:ext cx="1333500" cy="923925"/>
          </a:xfrm>
          <a:prstGeom prst="rect">
            <a:avLst/>
          </a:prstGeom>
          <a:noFill/>
          <a:ln w="9525">
            <a:noFill/>
          </a:ln>
        </p:spPr>
      </p:pic>
      <p:sp>
        <p:nvSpPr>
          <p:cNvPr id="5" name="矩形 4"/>
          <p:cNvSpPr/>
          <p:nvPr/>
        </p:nvSpPr>
        <p:spPr>
          <a:xfrm>
            <a:off x="8495665" y="1019810"/>
            <a:ext cx="76200" cy="1010285"/>
          </a:xfrm>
          <a:prstGeom prst="rect">
            <a:avLst/>
          </a:prstGeom>
          <a:solidFill>
            <a:srgbClr val="66C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缺陷分析方法</a:t>
            </a:r>
            <a:endParaRPr lang="zh-CN" altLang="en-US"/>
          </a:p>
        </p:txBody>
      </p:sp>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36</a:t>
            </a:fld>
            <a:endParaRPr lang="zh-CN" altLang="en-US" dirty="0">
              <a:solidFill>
                <a:prstClr val="white"/>
              </a:solidFill>
            </a:endParaRPr>
          </a:p>
        </p:txBody>
      </p:sp>
      <p:sp>
        <p:nvSpPr>
          <p:cNvPr id="36867" name="Text Box 1027"/>
          <p:cNvSpPr txBox="1"/>
          <p:nvPr/>
        </p:nvSpPr>
        <p:spPr>
          <a:xfrm>
            <a:off x="1055440" y="1001144"/>
            <a:ext cx="8461375" cy="956945"/>
          </a:xfrm>
          <a:prstGeom prst="rect">
            <a:avLst/>
          </a:prstGeom>
          <a:noFill/>
          <a:ln w="9525">
            <a:noFill/>
          </a:ln>
        </p:spPr>
        <p:txBody>
          <a:bodyPr vert="horz" wrap="square" lIns="91440" tIns="45720" rIns="91440" bIns="45720" rtlCol="0" anchor="t" anchorCtr="0">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150000"/>
              </a:lnSpc>
              <a:spcBef>
                <a:spcPts val="0"/>
              </a:spcBef>
              <a:buClrTx/>
              <a:buSzTx/>
              <a:buFont typeface="Wingdings" panose="05000000000000000000" charset="0"/>
              <a:buChar char="Ø"/>
            </a:pPr>
            <a:r>
              <a:rPr lang="zh-CN" altLang="en-US" sz="2000" dirty="0">
                <a:latin typeface="微软雅黑" charset="0"/>
                <a:ea typeface="微软雅黑" charset="0"/>
                <a:cs typeface="微软雅黑" panose="020B0503020204020204" charset="-122"/>
                <a:sym typeface="+mn-ea"/>
              </a:rPr>
              <a:t> 缺陷分析方法(缺陷形貌）：</a:t>
            </a:r>
          </a:p>
          <a:p>
            <a:pPr marL="914400" lvl="1" indent="-457200" algn="l" eaLnBrk="1" hangingPunct="1">
              <a:lnSpc>
                <a:spcPct val="150000"/>
              </a:lnSpc>
              <a:spcBef>
                <a:spcPts val="0"/>
              </a:spcBef>
              <a:buClrTx/>
              <a:buSzTx/>
              <a:buFont typeface="+mj-lt"/>
              <a:buAutoNum type="arabicPeriod"/>
            </a:pPr>
            <a:r>
              <a:rPr lang="zh-CN" altLang="en-US" sz="1750" dirty="0">
                <a:latin typeface="微软雅黑" charset="0"/>
                <a:ea typeface="微软雅黑" charset="0"/>
                <a:cs typeface="微软雅黑" panose="020B0503020204020204" charset="-122"/>
                <a:sym typeface="+mn-ea"/>
              </a:rPr>
              <a:t>通过分析缺陷外观分析缺陷发生的工艺步骤和发生原因</a:t>
            </a:r>
          </a:p>
        </p:txBody>
      </p:sp>
      <p:pic>
        <p:nvPicPr>
          <p:cNvPr id="36868" name="Picture 2"/>
          <p:cNvPicPr>
            <a:picLocks noChangeAspect="1"/>
          </p:cNvPicPr>
          <p:nvPr/>
        </p:nvPicPr>
        <p:blipFill>
          <a:blip r:embed="rId2"/>
          <a:stretch>
            <a:fillRect/>
          </a:stretch>
        </p:blipFill>
        <p:spPr>
          <a:xfrm>
            <a:off x="1566228" y="1846263"/>
            <a:ext cx="2663825" cy="2663825"/>
          </a:xfrm>
          <a:prstGeom prst="rect">
            <a:avLst/>
          </a:prstGeom>
          <a:noFill/>
          <a:ln w="9525">
            <a:noFill/>
          </a:ln>
        </p:spPr>
      </p:pic>
      <p:pic>
        <p:nvPicPr>
          <p:cNvPr id="7" name="图片 6"/>
          <p:cNvPicPr>
            <a:picLocks noChangeAspect="1"/>
          </p:cNvPicPr>
          <p:nvPr/>
        </p:nvPicPr>
        <p:blipFill>
          <a:blip r:embed="rId3"/>
          <a:stretch>
            <a:fillRect/>
          </a:stretch>
        </p:blipFill>
        <p:spPr>
          <a:xfrm>
            <a:off x="4713605" y="1846580"/>
            <a:ext cx="2640330" cy="2657475"/>
          </a:xfrm>
          <a:prstGeom prst="rect">
            <a:avLst/>
          </a:prstGeom>
        </p:spPr>
      </p:pic>
      <p:sp>
        <p:nvSpPr>
          <p:cNvPr id="8" name="文本框 7"/>
          <p:cNvSpPr txBox="1"/>
          <p:nvPr/>
        </p:nvSpPr>
        <p:spPr>
          <a:xfrm>
            <a:off x="2031365" y="4650105"/>
            <a:ext cx="1734185" cy="368300"/>
          </a:xfrm>
          <a:prstGeom prst="rect">
            <a:avLst/>
          </a:prstGeom>
          <a:noFill/>
        </p:spPr>
        <p:txBody>
          <a:bodyPr wrap="square" rtlCol="0">
            <a:spAutoFit/>
          </a:bodyPr>
          <a:lstStyle/>
          <a:p>
            <a:pPr algn="ctr"/>
            <a:r>
              <a:rPr lang="en-US" altLang="zh-CN" dirty="0">
                <a:latin typeface="微软雅黑" charset="0"/>
                <a:ea typeface="微软雅黑" charset="0"/>
              </a:rPr>
              <a:t>P1LEC_ASI</a:t>
            </a:r>
          </a:p>
        </p:txBody>
      </p:sp>
      <p:sp>
        <p:nvSpPr>
          <p:cNvPr id="9" name="文本框 8"/>
          <p:cNvSpPr txBox="1"/>
          <p:nvPr/>
        </p:nvSpPr>
        <p:spPr>
          <a:xfrm>
            <a:off x="5166360" y="4650105"/>
            <a:ext cx="1734185" cy="368300"/>
          </a:xfrm>
          <a:prstGeom prst="rect">
            <a:avLst/>
          </a:prstGeom>
          <a:noFill/>
        </p:spPr>
        <p:txBody>
          <a:bodyPr wrap="square" rtlCol="0">
            <a:spAutoFit/>
          </a:bodyPr>
          <a:lstStyle/>
          <a:p>
            <a:pPr algn="ctr"/>
            <a:r>
              <a:rPr lang="en-US" altLang="zh-CN" dirty="0">
                <a:latin typeface="微软雅黑" charset="0"/>
                <a:ea typeface="微软雅黑" charset="0"/>
              </a:rPr>
              <a:t>MG_CMP</a:t>
            </a:r>
          </a:p>
        </p:txBody>
      </p:sp>
      <p:sp>
        <p:nvSpPr>
          <p:cNvPr id="10" name="文本框 9"/>
          <p:cNvSpPr txBox="1"/>
          <p:nvPr/>
        </p:nvSpPr>
        <p:spPr>
          <a:xfrm>
            <a:off x="8383905" y="4650105"/>
            <a:ext cx="1734185" cy="368300"/>
          </a:xfrm>
          <a:prstGeom prst="rect">
            <a:avLst/>
          </a:prstGeom>
          <a:noFill/>
        </p:spPr>
        <p:txBody>
          <a:bodyPr wrap="square" rtlCol="0">
            <a:spAutoFit/>
          </a:bodyPr>
          <a:lstStyle/>
          <a:p>
            <a:pPr algn="ctr"/>
            <a:r>
              <a:rPr lang="en-US" altLang="zh-CN">
                <a:latin typeface="微软雅黑" charset="0"/>
                <a:ea typeface="微软雅黑" charset="0"/>
              </a:rPr>
              <a:t>SIN_RM</a:t>
            </a:r>
          </a:p>
        </p:txBody>
      </p:sp>
      <p:pic>
        <p:nvPicPr>
          <p:cNvPr id="11" name="图片 10"/>
          <p:cNvPicPr>
            <a:picLocks noChangeAspect="1"/>
          </p:cNvPicPr>
          <p:nvPr/>
        </p:nvPicPr>
        <p:blipFill>
          <a:blip r:embed="rId4"/>
          <a:stretch>
            <a:fillRect/>
          </a:stretch>
        </p:blipFill>
        <p:spPr>
          <a:xfrm>
            <a:off x="7847965" y="1846580"/>
            <a:ext cx="2657475" cy="2657475"/>
          </a:xfrm>
          <a:prstGeom prst="rect">
            <a:avLst/>
          </a:prstGeom>
        </p:spPr>
      </p:pic>
      <p:sp>
        <p:nvSpPr>
          <p:cNvPr id="12" name="文本框 11"/>
          <p:cNvSpPr txBox="1"/>
          <p:nvPr/>
        </p:nvSpPr>
        <p:spPr>
          <a:xfrm>
            <a:off x="1567180" y="5088890"/>
            <a:ext cx="2663190" cy="369332"/>
          </a:xfrm>
          <a:prstGeom prst="rect">
            <a:avLst/>
          </a:prstGeom>
          <a:noFill/>
        </p:spPr>
        <p:txBody>
          <a:bodyPr wrap="square" rtlCol="0">
            <a:spAutoFit/>
          </a:bodyPr>
          <a:lstStyle/>
          <a:p>
            <a:pPr algn="ctr"/>
            <a:r>
              <a:rPr lang="en-US" altLang="zh-CN" dirty="0">
                <a:latin typeface="微软雅黑" charset="0"/>
                <a:ea typeface="微软雅黑" charset="0"/>
              </a:rPr>
              <a:t>Poly partial block etch</a:t>
            </a:r>
          </a:p>
        </p:txBody>
      </p:sp>
      <p:sp>
        <p:nvSpPr>
          <p:cNvPr id="13" name="文本框 12"/>
          <p:cNvSpPr txBox="1"/>
          <p:nvPr/>
        </p:nvSpPr>
        <p:spPr>
          <a:xfrm>
            <a:off x="4713605" y="5088890"/>
            <a:ext cx="2639695" cy="368300"/>
          </a:xfrm>
          <a:prstGeom prst="rect">
            <a:avLst/>
          </a:prstGeom>
          <a:noFill/>
        </p:spPr>
        <p:txBody>
          <a:bodyPr wrap="square" rtlCol="0">
            <a:spAutoFit/>
          </a:bodyPr>
          <a:lstStyle/>
          <a:p>
            <a:pPr algn="ctr"/>
            <a:r>
              <a:rPr lang="en-US" altLang="zh-CN">
                <a:latin typeface="微软雅黑" charset="0"/>
                <a:ea typeface="微软雅黑" charset="0"/>
              </a:rPr>
              <a:t>Al micro scratch</a:t>
            </a:r>
          </a:p>
        </p:txBody>
      </p:sp>
      <p:sp>
        <p:nvSpPr>
          <p:cNvPr id="14" name="文本框 13"/>
          <p:cNvSpPr txBox="1"/>
          <p:nvPr/>
        </p:nvSpPr>
        <p:spPr>
          <a:xfrm>
            <a:off x="8383905" y="5088890"/>
            <a:ext cx="1734185" cy="368300"/>
          </a:xfrm>
          <a:prstGeom prst="rect">
            <a:avLst/>
          </a:prstGeom>
          <a:noFill/>
        </p:spPr>
        <p:txBody>
          <a:bodyPr wrap="square" rtlCol="0">
            <a:spAutoFit/>
          </a:bodyPr>
          <a:lstStyle/>
          <a:p>
            <a:pPr algn="ctr"/>
            <a:r>
              <a:rPr lang="en-US" altLang="zh-CN">
                <a:latin typeface="微软雅黑" charset="0"/>
                <a:ea typeface="微软雅黑" charset="0"/>
              </a:rPr>
              <a:t>OX loss</a:t>
            </a:r>
          </a:p>
        </p:txBody>
      </p:sp>
      <p:sp>
        <p:nvSpPr>
          <p:cNvPr id="15" name="文本框 14"/>
          <p:cNvSpPr txBox="1"/>
          <p:nvPr/>
        </p:nvSpPr>
        <p:spPr>
          <a:xfrm>
            <a:off x="1567180" y="5581015"/>
            <a:ext cx="2663190" cy="645160"/>
          </a:xfrm>
          <a:prstGeom prst="rect">
            <a:avLst/>
          </a:prstGeom>
          <a:noFill/>
        </p:spPr>
        <p:txBody>
          <a:bodyPr wrap="square" rtlCol="0">
            <a:spAutoFit/>
          </a:bodyPr>
          <a:lstStyle/>
          <a:p>
            <a:pPr algn="ctr"/>
            <a:r>
              <a:rPr lang="zh-CN" altLang="en-US" dirty="0">
                <a:latin typeface="微软雅黑" charset="0"/>
                <a:ea typeface="微软雅黑" charset="0"/>
                <a:cs typeface="微软雅黑" charset="0"/>
              </a:rPr>
              <a:t>干刻过程中掉了</a:t>
            </a:r>
            <a:r>
              <a:rPr lang="en-US" altLang="zh-CN" dirty="0">
                <a:latin typeface="微软雅黑" charset="0"/>
                <a:ea typeface="微软雅黑" charset="0"/>
                <a:cs typeface="微软雅黑" charset="0"/>
              </a:rPr>
              <a:t>polymer</a:t>
            </a:r>
            <a:r>
              <a:rPr lang="zh-CN" altLang="en-US" dirty="0">
                <a:latin typeface="微软雅黑" charset="0"/>
                <a:ea typeface="微软雅黑" charset="0"/>
                <a:cs typeface="微软雅黑" charset="0"/>
              </a:rPr>
              <a:t>或微粒挡住了后续蚀刻</a:t>
            </a:r>
          </a:p>
        </p:txBody>
      </p:sp>
      <p:sp>
        <p:nvSpPr>
          <p:cNvPr id="16" name="文本框 15"/>
          <p:cNvSpPr txBox="1"/>
          <p:nvPr/>
        </p:nvSpPr>
        <p:spPr>
          <a:xfrm>
            <a:off x="4690110" y="5581015"/>
            <a:ext cx="2663190" cy="645160"/>
          </a:xfrm>
          <a:prstGeom prst="rect">
            <a:avLst/>
          </a:prstGeom>
          <a:noFill/>
        </p:spPr>
        <p:txBody>
          <a:bodyPr wrap="square" rtlCol="0">
            <a:spAutoFit/>
          </a:bodyPr>
          <a:lstStyle/>
          <a:p>
            <a:pPr algn="ctr"/>
            <a:r>
              <a:rPr lang="en-US" altLang="zh-CN" dirty="0">
                <a:latin typeface="微软雅黑" charset="0"/>
                <a:ea typeface="微软雅黑" charset="0"/>
                <a:cs typeface="微软雅黑" charset="0"/>
              </a:rPr>
              <a:t>Al CMP</a:t>
            </a:r>
            <a:r>
              <a:rPr lang="zh-CN" altLang="en-US" dirty="0">
                <a:latin typeface="微软雅黑" charset="0"/>
                <a:ea typeface="微软雅黑" charset="0"/>
                <a:cs typeface="微软雅黑" charset="0"/>
              </a:rPr>
              <a:t>过程中研磨剂或其他微粒导致的刮伤</a:t>
            </a:r>
          </a:p>
        </p:txBody>
      </p:sp>
      <p:sp>
        <p:nvSpPr>
          <p:cNvPr id="17" name="文本框 16"/>
          <p:cNvSpPr txBox="1"/>
          <p:nvPr/>
        </p:nvSpPr>
        <p:spPr>
          <a:xfrm>
            <a:off x="7919085" y="5415280"/>
            <a:ext cx="2663190" cy="1198880"/>
          </a:xfrm>
          <a:prstGeom prst="rect">
            <a:avLst/>
          </a:prstGeom>
          <a:noFill/>
        </p:spPr>
        <p:txBody>
          <a:bodyPr wrap="square" rtlCol="0">
            <a:spAutoFit/>
          </a:bodyPr>
          <a:lstStyle/>
          <a:p>
            <a:pPr algn="ctr"/>
            <a:r>
              <a:rPr lang="en-US" altLang="zh-CN" dirty="0">
                <a:latin typeface="微软雅黑" charset="0"/>
                <a:ea typeface="微软雅黑" charset="0"/>
                <a:cs typeface="微软雅黑" charset="0"/>
              </a:rPr>
              <a:t>STI DEP</a:t>
            </a:r>
            <a:r>
              <a:rPr lang="zh-CN" altLang="en-US" dirty="0">
                <a:latin typeface="微软雅黑" charset="0"/>
                <a:ea typeface="微软雅黑" charset="0"/>
                <a:cs typeface="微软雅黑" charset="0"/>
              </a:rPr>
              <a:t>前或过程中掉落在</a:t>
            </a:r>
            <a:r>
              <a:rPr lang="en-US" altLang="zh-CN" dirty="0">
                <a:latin typeface="微软雅黑" charset="0"/>
                <a:ea typeface="微软雅黑" charset="0"/>
                <a:cs typeface="微软雅黑" charset="0"/>
              </a:rPr>
              <a:t>STI</a:t>
            </a:r>
            <a:r>
              <a:rPr lang="zh-CN" altLang="en-US" dirty="0">
                <a:latin typeface="微软雅黑" charset="0"/>
                <a:ea typeface="微软雅黑" charset="0"/>
                <a:cs typeface="微软雅黑" charset="0"/>
              </a:rPr>
              <a:t>沟槽里的微粒经</a:t>
            </a:r>
            <a:r>
              <a:rPr lang="en-US" altLang="zh-CN" dirty="0">
                <a:latin typeface="微软雅黑" charset="0"/>
                <a:ea typeface="微软雅黑" charset="0"/>
                <a:cs typeface="微软雅黑" charset="0"/>
              </a:rPr>
              <a:t>CMP </a:t>
            </a:r>
            <a:r>
              <a:rPr lang="zh-CN" altLang="en-US" dirty="0">
                <a:latin typeface="微软雅黑" charset="0"/>
                <a:ea typeface="微软雅黑" charset="0"/>
                <a:cs typeface="微软雅黑" charset="0"/>
              </a:rPr>
              <a:t>制程后被连根拔起形成</a:t>
            </a:r>
            <a:r>
              <a:rPr lang="en-US" altLang="zh-CN" dirty="0">
                <a:latin typeface="微软雅黑" charset="0"/>
                <a:ea typeface="微软雅黑" charset="0"/>
                <a:cs typeface="微软雅黑" charset="0"/>
              </a:rPr>
              <a:t>OX loss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37</a:t>
            </a:fld>
            <a:endParaRPr lang="zh-CN" altLang="en-US" dirty="0">
              <a:solidFill>
                <a:prstClr val="white"/>
              </a:solidFill>
            </a:endParaRPr>
          </a:p>
        </p:txBody>
      </p:sp>
      <p:pic>
        <p:nvPicPr>
          <p:cNvPr id="38915" name="图片 15"/>
          <p:cNvPicPr>
            <a:picLocks noChangeAspect="1"/>
          </p:cNvPicPr>
          <p:nvPr/>
        </p:nvPicPr>
        <p:blipFill>
          <a:blip r:embed="rId2"/>
          <a:srcRect t="7141"/>
          <a:stretch>
            <a:fillRect/>
          </a:stretch>
        </p:blipFill>
        <p:spPr>
          <a:xfrm>
            <a:off x="7113905" y="2230755"/>
            <a:ext cx="3660140" cy="2188210"/>
          </a:xfrm>
          <a:prstGeom prst="rect">
            <a:avLst/>
          </a:prstGeom>
          <a:noFill/>
          <a:ln w="9525">
            <a:noFill/>
          </a:ln>
        </p:spPr>
      </p:pic>
      <p:pic>
        <p:nvPicPr>
          <p:cNvPr id="38916" name="图片 7"/>
          <p:cNvPicPr>
            <a:picLocks noChangeAspect="1"/>
          </p:cNvPicPr>
          <p:nvPr/>
        </p:nvPicPr>
        <p:blipFill>
          <a:blip r:embed="rId3"/>
          <a:stretch>
            <a:fillRect/>
          </a:stretch>
        </p:blipFill>
        <p:spPr>
          <a:xfrm>
            <a:off x="1625600" y="2063115"/>
            <a:ext cx="2355850" cy="2355850"/>
          </a:xfrm>
          <a:prstGeom prst="rect">
            <a:avLst/>
          </a:prstGeom>
          <a:noFill/>
          <a:ln w="9525">
            <a:noFill/>
          </a:ln>
        </p:spPr>
      </p:pic>
      <p:pic>
        <p:nvPicPr>
          <p:cNvPr id="38917" name="图片 8"/>
          <p:cNvPicPr>
            <a:picLocks noChangeAspect="1"/>
          </p:cNvPicPr>
          <p:nvPr/>
        </p:nvPicPr>
        <p:blipFill>
          <a:blip r:embed="rId4"/>
          <a:stretch>
            <a:fillRect/>
          </a:stretch>
        </p:blipFill>
        <p:spPr>
          <a:xfrm>
            <a:off x="4610100" y="2063115"/>
            <a:ext cx="2360930" cy="2360930"/>
          </a:xfrm>
          <a:prstGeom prst="rect">
            <a:avLst/>
          </a:prstGeom>
          <a:noFill/>
          <a:ln w="9525">
            <a:noFill/>
          </a:ln>
        </p:spPr>
      </p:pic>
      <p:sp>
        <p:nvSpPr>
          <p:cNvPr id="38919" name="Text Box 1027"/>
          <p:cNvSpPr txBox="1"/>
          <p:nvPr/>
        </p:nvSpPr>
        <p:spPr>
          <a:xfrm>
            <a:off x="1035986" y="1043305"/>
            <a:ext cx="10403205" cy="956945"/>
          </a:xfrm>
          <a:prstGeom prst="rect">
            <a:avLst/>
          </a:prstGeom>
          <a:noFill/>
          <a:ln w="9525">
            <a:noFill/>
          </a:ln>
        </p:spPr>
        <p:txBody>
          <a:bodyPr vert="horz" wrap="square" lIns="91440" tIns="45720" rIns="91440" bIns="45720" rtlCol="0" anchor="t" anchorCtr="0">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150000"/>
              </a:lnSpc>
              <a:spcBef>
                <a:spcPts val="0"/>
              </a:spcBef>
              <a:buClrTx/>
              <a:buSzTx/>
              <a:buFont typeface="Wingdings" panose="05000000000000000000" charset="0"/>
              <a:buChar char="Ø"/>
            </a:pPr>
            <a:r>
              <a:rPr lang="zh-CN" altLang="en-US" sz="2000" dirty="0">
                <a:latin typeface="微软雅黑" charset="0"/>
                <a:ea typeface="微软雅黑" charset="0"/>
                <a:cs typeface="微软雅黑" panose="020B0503020204020204" charset="-122"/>
                <a:sym typeface="+mn-ea"/>
              </a:rPr>
              <a:t> 缺陷分析方法(缺陷分布成份）：</a:t>
            </a:r>
          </a:p>
          <a:p>
            <a:pPr marL="914400" lvl="1" indent="-457200" algn="l" eaLnBrk="1" hangingPunct="1">
              <a:lnSpc>
                <a:spcPct val="150000"/>
              </a:lnSpc>
              <a:spcBef>
                <a:spcPts val="0"/>
              </a:spcBef>
              <a:buClrTx/>
              <a:buSzTx/>
              <a:buFont typeface="+mj-lt"/>
              <a:buAutoNum type="arabicPeriod"/>
            </a:pPr>
            <a:r>
              <a:rPr lang="zh-CN" altLang="en-US" sz="1750" dirty="0">
                <a:latin typeface="微软雅黑" charset="0"/>
                <a:ea typeface="微软雅黑" charset="0"/>
                <a:cs typeface="微软雅黑" panose="020B0503020204020204" charset="-122"/>
                <a:sym typeface="+mn-ea"/>
              </a:rPr>
              <a:t>通过分析缺陷特征和分布，基本判定为干刻设备中掉落颗粒，导致干刻图形失效。</a:t>
            </a:r>
          </a:p>
        </p:txBody>
      </p:sp>
      <p:sp>
        <p:nvSpPr>
          <p:cNvPr id="38920" name="TextBox 1"/>
          <p:cNvSpPr txBox="1"/>
          <p:nvPr/>
        </p:nvSpPr>
        <p:spPr>
          <a:xfrm>
            <a:off x="8501063" y="2402840"/>
            <a:ext cx="1620837" cy="306705"/>
          </a:xfrm>
          <a:prstGeom prst="rect">
            <a:avLst/>
          </a:prstGeom>
          <a:noFill/>
          <a:ln w="9525">
            <a:noFill/>
          </a:ln>
          <a:extLst>
            <a:ext uri="{909E8E84-426E-40DD-AFC4-6F175D3DCCD1}">
              <a14:hiddenFill xmlns:a14="http://schemas.microsoft.com/office/drawing/2010/main">
                <a:solidFill>
                  <a:srgbClr val="FFFF69"/>
                </a:solidFill>
              </a14:hiddenFill>
            </a:ext>
          </a:extLst>
        </p:spPr>
        <p:txBody>
          <a:bodyPr>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zh-CN" altLang="en-US" sz="1400" dirty="0">
                <a:solidFill>
                  <a:srgbClr val="FFFF00"/>
                </a:solidFill>
                <a:latin typeface="Arial" panose="020B0604020202090204" pitchFamily="34" charset="0"/>
              </a:rPr>
              <a:t>缺陷成分：氧和硅</a:t>
            </a:r>
          </a:p>
        </p:txBody>
      </p:sp>
      <p:sp>
        <p:nvSpPr>
          <p:cNvPr id="8" name="右箭头 7"/>
          <p:cNvSpPr/>
          <p:nvPr/>
        </p:nvSpPr>
        <p:spPr>
          <a:xfrm>
            <a:off x="4134485" y="2996565"/>
            <a:ext cx="348615" cy="435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标题 6"/>
          <p:cNvSpPr>
            <a:spLocks noGrp="1"/>
          </p:cNvSpPr>
          <p:nvPr>
            <p:ph type="title"/>
          </p:nvPr>
        </p:nvSpPr>
        <p:spPr>
          <a:xfrm>
            <a:off x="1007436" y="223908"/>
            <a:ext cx="10561173" cy="768087"/>
          </a:xfrm>
        </p:spPr>
        <p:txBody>
          <a:bodyPr>
            <a:normAutofit/>
          </a:bodyPr>
          <a:lstStyle/>
          <a:p>
            <a:r>
              <a:rPr lang="zh-CN" altLang="en-US">
                <a:sym typeface="+mn-ea"/>
              </a:rPr>
              <a:t>缺陷分析方法</a:t>
            </a:r>
            <a:endParaRPr lang="zh-CN" altLang="en-US"/>
          </a:p>
        </p:txBody>
      </p:sp>
      <p:sp>
        <p:nvSpPr>
          <p:cNvPr id="9" name="文本框 8"/>
          <p:cNvSpPr txBox="1"/>
          <p:nvPr/>
        </p:nvSpPr>
        <p:spPr>
          <a:xfrm>
            <a:off x="3913505" y="2628265"/>
            <a:ext cx="791210" cy="368300"/>
          </a:xfrm>
          <a:prstGeom prst="rect">
            <a:avLst/>
          </a:prstGeom>
          <a:noFill/>
        </p:spPr>
        <p:txBody>
          <a:bodyPr wrap="square" rtlCol="0">
            <a:spAutoFit/>
          </a:bodyPr>
          <a:lstStyle/>
          <a:p>
            <a:pPr algn="ctr"/>
            <a:r>
              <a:rPr lang="en-US" altLang="zh-CN" b="1">
                <a:latin typeface="微软雅黑" charset="0"/>
                <a:ea typeface="微软雅黑" charset="0"/>
              </a:rPr>
              <a:t>Tilt</a:t>
            </a:r>
          </a:p>
        </p:txBody>
      </p:sp>
      <p:sp>
        <p:nvSpPr>
          <p:cNvPr id="10" name="TextBox 8"/>
          <p:cNvSpPr txBox="1">
            <a:spLocks noChangeArrowheads="1"/>
          </p:cNvSpPr>
          <p:nvPr/>
        </p:nvSpPr>
        <p:spPr bwMode="auto">
          <a:xfrm>
            <a:off x="1625600" y="4581525"/>
            <a:ext cx="2355850" cy="33718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tx1">
                    <a:lumMod val="95000"/>
                    <a:lumOff val="5000"/>
                  </a:schemeClr>
                </a:solidFill>
                <a:effectLst/>
                <a:uLnTx/>
                <a:uFillTx/>
                <a:latin typeface="微软雅黑" charset="0"/>
                <a:ea typeface="微软雅黑" charset="0"/>
                <a:cs typeface="微软雅黑" charset="0"/>
              </a:rPr>
              <a:t>SEM 90</a:t>
            </a:r>
            <a:r>
              <a:rPr kumimoji="0" lang="zh-CN" altLang="en-US" sz="1600" b="1" i="0" u="none" strike="noStrike" kern="1200" cap="none" spc="0" normalizeH="0" baseline="0" noProof="0" dirty="0">
                <a:ln>
                  <a:noFill/>
                </a:ln>
                <a:solidFill>
                  <a:schemeClr val="tx1">
                    <a:lumMod val="95000"/>
                    <a:lumOff val="5000"/>
                  </a:schemeClr>
                </a:solidFill>
                <a:effectLst/>
                <a:uLnTx/>
                <a:uFillTx/>
                <a:latin typeface="微软雅黑" charset="0"/>
                <a:ea typeface="微软雅黑" charset="0"/>
                <a:cs typeface="微软雅黑" charset="0"/>
              </a:rPr>
              <a:t>度正视图 </a:t>
            </a:r>
          </a:p>
        </p:txBody>
      </p:sp>
      <p:sp>
        <p:nvSpPr>
          <p:cNvPr id="21" name="TextBox 8"/>
          <p:cNvSpPr txBox="1">
            <a:spLocks noChangeArrowheads="1"/>
          </p:cNvSpPr>
          <p:nvPr/>
        </p:nvSpPr>
        <p:spPr bwMode="auto">
          <a:xfrm>
            <a:off x="4615180" y="4581525"/>
            <a:ext cx="2355850" cy="33718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tx1">
                    <a:lumMod val="95000"/>
                    <a:lumOff val="5000"/>
                  </a:schemeClr>
                </a:solidFill>
                <a:effectLst/>
                <a:uLnTx/>
                <a:uFillTx/>
                <a:latin typeface="微软雅黑" charset="0"/>
                <a:ea typeface="微软雅黑" charset="0"/>
                <a:cs typeface="微软雅黑" charset="0"/>
              </a:rPr>
              <a:t>SEM 45</a:t>
            </a:r>
            <a:r>
              <a:rPr kumimoji="0" lang="zh-CN" altLang="en-US" sz="1600" b="1" i="0" u="none" strike="noStrike" kern="1200" cap="none" spc="0" normalizeH="0" baseline="0" noProof="0" dirty="0">
                <a:ln>
                  <a:noFill/>
                </a:ln>
                <a:solidFill>
                  <a:schemeClr val="tx1">
                    <a:lumMod val="95000"/>
                    <a:lumOff val="5000"/>
                  </a:schemeClr>
                </a:solidFill>
                <a:effectLst/>
                <a:uLnTx/>
                <a:uFillTx/>
                <a:latin typeface="微软雅黑" charset="0"/>
                <a:ea typeface="微软雅黑" charset="0"/>
                <a:cs typeface="微软雅黑" charset="0"/>
              </a:rPr>
              <a:t>度斜视图 </a:t>
            </a:r>
          </a:p>
        </p:txBody>
      </p:sp>
      <p:sp>
        <p:nvSpPr>
          <p:cNvPr id="22" name="TextBox 8"/>
          <p:cNvSpPr txBox="1">
            <a:spLocks noChangeArrowheads="1"/>
          </p:cNvSpPr>
          <p:nvPr/>
        </p:nvSpPr>
        <p:spPr bwMode="auto">
          <a:xfrm>
            <a:off x="7766050" y="4581525"/>
            <a:ext cx="2355850" cy="33718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tx1">
                    <a:lumMod val="95000"/>
                    <a:lumOff val="5000"/>
                  </a:schemeClr>
                </a:solidFill>
                <a:effectLst/>
                <a:uLnTx/>
                <a:uFillTx/>
                <a:latin typeface="微软雅黑" charset="0"/>
                <a:ea typeface="微软雅黑" charset="0"/>
                <a:cs typeface="微软雅黑" charset="0"/>
              </a:rPr>
              <a:t>EDX </a:t>
            </a:r>
            <a:r>
              <a:rPr kumimoji="0" lang="zh-CN" altLang="en-US" sz="1600" b="1" i="0" u="none" strike="noStrike" kern="1200" cap="none" spc="0" normalizeH="0" baseline="0" noProof="0" dirty="0">
                <a:ln>
                  <a:noFill/>
                </a:ln>
                <a:solidFill>
                  <a:schemeClr val="tx1">
                    <a:lumMod val="95000"/>
                    <a:lumOff val="5000"/>
                  </a:schemeClr>
                </a:solidFill>
                <a:effectLst/>
                <a:uLnTx/>
                <a:uFillTx/>
                <a:latin typeface="微软雅黑" charset="0"/>
                <a:ea typeface="微软雅黑" charset="0"/>
                <a:cs typeface="微软雅黑" charset="0"/>
              </a:rPr>
              <a:t>成份分析 </a:t>
            </a:r>
          </a:p>
        </p:txBody>
      </p:sp>
      <p:sp>
        <p:nvSpPr>
          <p:cNvPr id="24" name="椭圆 23"/>
          <p:cNvSpPr/>
          <p:nvPr/>
        </p:nvSpPr>
        <p:spPr>
          <a:xfrm>
            <a:off x="5452110" y="2920365"/>
            <a:ext cx="834390" cy="512445"/>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微软雅黑" charset="0"/>
              <a:ea typeface="微软雅黑" charset="0"/>
              <a:cs typeface="+mn-cs"/>
            </a:endParaRPr>
          </a:p>
        </p:txBody>
      </p:sp>
      <p:cxnSp>
        <p:nvCxnSpPr>
          <p:cNvPr id="26" name="直接箭头连接符 25"/>
          <p:cNvCxnSpPr/>
          <p:nvPr/>
        </p:nvCxnSpPr>
        <p:spPr>
          <a:xfrm>
            <a:off x="6286500" y="3176270"/>
            <a:ext cx="1224280" cy="0"/>
          </a:xfrm>
          <a:prstGeom prst="straightConnector1">
            <a:avLst/>
          </a:prstGeom>
          <a:ln>
            <a:solidFill>
              <a:srgbClr val="FFFF00"/>
            </a:solidFill>
            <a:tailEnd type="arrow" w="med" len="med"/>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3" name="Picture 1"/>
          <p:cNvPicPr>
            <a:picLocks noChangeAspect="1"/>
          </p:cNvPicPr>
          <p:nvPr/>
        </p:nvPicPr>
        <p:blipFill>
          <a:blip r:embed="rId2"/>
          <a:srcRect l="53449" t="10418" r="699" b="14076"/>
          <a:stretch>
            <a:fillRect/>
          </a:stretch>
        </p:blipFill>
        <p:spPr>
          <a:xfrm>
            <a:off x="7893050" y="2047240"/>
            <a:ext cx="1603375" cy="1468120"/>
          </a:xfrm>
          <a:prstGeom prst="rect">
            <a:avLst/>
          </a:prstGeom>
          <a:noFill/>
          <a:ln w="1">
            <a:noFill/>
          </a:ln>
        </p:spPr>
      </p:pic>
      <p:pic>
        <p:nvPicPr>
          <p:cNvPr id="39939" name="Picture 2"/>
          <p:cNvPicPr>
            <a:picLocks noChangeAspect="1"/>
          </p:cNvPicPr>
          <p:nvPr/>
        </p:nvPicPr>
        <p:blipFill>
          <a:blip r:embed="rId3"/>
          <a:srcRect r="30402"/>
          <a:stretch>
            <a:fillRect/>
          </a:stretch>
        </p:blipFill>
        <p:spPr>
          <a:xfrm>
            <a:off x="5952490" y="4032250"/>
            <a:ext cx="3735388" cy="2068513"/>
          </a:xfrm>
          <a:prstGeom prst="rect">
            <a:avLst/>
          </a:prstGeom>
          <a:noFill/>
          <a:ln w="9525">
            <a:noFill/>
          </a:ln>
        </p:spPr>
      </p:pic>
      <p:sp>
        <p:nvSpPr>
          <p:cNvPr id="11" name="椭圆 10"/>
          <p:cNvSpPr/>
          <p:nvPr/>
        </p:nvSpPr>
        <p:spPr>
          <a:xfrm>
            <a:off x="8505825" y="2657158"/>
            <a:ext cx="288925" cy="2524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微软雅黑" charset="0"/>
              <a:ea typeface="微软雅黑" charset="0"/>
              <a:cs typeface="+mn-cs"/>
            </a:endParaRPr>
          </a:p>
        </p:txBody>
      </p:sp>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38</a:t>
            </a:fld>
            <a:endParaRPr lang="zh-CN" altLang="en-US" dirty="0">
              <a:solidFill>
                <a:prstClr val="white"/>
              </a:solidFill>
            </a:endParaRPr>
          </a:p>
        </p:txBody>
      </p:sp>
      <p:pic>
        <p:nvPicPr>
          <p:cNvPr id="39938" name="Picture 3"/>
          <p:cNvPicPr>
            <a:picLocks noChangeAspect="1"/>
          </p:cNvPicPr>
          <p:nvPr/>
        </p:nvPicPr>
        <p:blipFill>
          <a:blip r:embed="rId4"/>
          <a:stretch>
            <a:fillRect/>
          </a:stretch>
        </p:blipFill>
        <p:spPr>
          <a:xfrm>
            <a:off x="9646285" y="5153025"/>
            <a:ext cx="1811020" cy="1179195"/>
          </a:xfrm>
          <a:prstGeom prst="rect">
            <a:avLst/>
          </a:prstGeom>
          <a:noFill/>
          <a:ln w="9525">
            <a:noFill/>
          </a:ln>
        </p:spPr>
      </p:pic>
      <p:sp>
        <p:nvSpPr>
          <p:cNvPr id="39940" name="TextBox 12"/>
          <p:cNvSpPr txBox="1"/>
          <p:nvPr/>
        </p:nvSpPr>
        <p:spPr>
          <a:xfrm>
            <a:off x="7750810" y="6264275"/>
            <a:ext cx="3434080"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zh-CN" sz="1600" b="1" dirty="0">
                <a:latin typeface="微软雅黑" charset="0"/>
                <a:ea typeface="微软雅黑" charset="0"/>
              </a:rPr>
              <a:t>Nozzle Plate</a:t>
            </a:r>
            <a:r>
              <a:rPr lang="zh-CN" altLang="en-US" sz="1600" b="1">
                <a:latin typeface="微软雅黑" panose="020B0503020204020204" charset="-122"/>
                <a:ea typeface="微软雅黑" panose="020B0503020204020204" charset="-122"/>
                <a:cs typeface="+mj-cs"/>
                <a:sym typeface="+mn-ea"/>
              </a:rPr>
              <a:t>部件故障</a:t>
            </a:r>
            <a:endParaRPr lang="zh-CN" altLang="en-US" sz="1600" b="1" dirty="0">
              <a:latin typeface="微软雅黑" panose="020B0503020204020204" charset="-122"/>
              <a:ea typeface="微软雅黑" panose="020B0503020204020204" charset="-122"/>
              <a:cs typeface="+mj-cs"/>
              <a:sym typeface="+mn-ea"/>
            </a:endParaRPr>
          </a:p>
        </p:txBody>
      </p:sp>
      <p:pic>
        <p:nvPicPr>
          <p:cNvPr id="39941" name="Picture 2"/>
          <p:cNvPicPr>
            <a:picLocks noChangeAspect="1"/>
          </p:cNvPicPr>
          <p:nvPr/>
        </p:nvPicPr>
        <p:blipFill>
          <a:blip r:embed="rId5"/>
          <a:stretch>
            <a:fillRect/>
          </a:stretch>
        </p:blipFill>
        <p:spPr>
          <a:xfrm>
            <a:off x="9646285" y="4032250"/>
            <a:ext cx="1697990" cy="1120775"/>
          </a:xfrm>
          <a:prstGeom prst="rect">
            <a:avLst/>
          </a:prstGeom>
          <a:noFill/>
          <a:ln w="9525">
            <a:noFill/>
          </a:ln>
        </p:spPr>
      </p:pic>
      <p:pic>
        <p:nvPicPr>
          <p:cNvPr id="39942" name="Picture 3"/>
          <p:cNvPicPr>
            <a:picLocks noChangeAspect="1"/>
          </p:cNvPicPr>
          <p:nvPr/>
        </p:nvPicPr>
        <p:blipFill>
          <a:blip r:embed="rId6"/>
          <a:srcRect l="51825" t="10761" r="2245" b="14530"/>
          <a:stretch>
            <a:fillRect/>
          </a:stretch>
        </p:blipFill>
        <p:spPr>
          <a:xfrm>
            <a:off x="9688195" y="2056765"/>
            <a:ext cx="1598295" cy="1452880"/>
          </a:xfrm>
          <a:prstGeom prst="rect">
            <a:avLst/>
          </a:prstGeom>
          <a:noFill/>
          <a:ln w="1">
            <a:noFill/>
          </a:ln>
        </p:spPr>
      </p:pic>
      <p:sp>
        <p:nvSpPr>
          <p:cNvPr id="9" name="TextBox 8"/>
          <p:cNvSpPr txBox="1">
            <a:spLocks noChangeArrowheads="1"/>
          </p:cNvSpPr>
          <p:nvPr/>
        </p:nvSpPr>
        <p:spPr bwMode="auto">
          <a:xfrm>
            <a:off x="7772400" y="3515360"/>
            <a:ext cx="1756410" cy="33718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chemeClr val="tx1">
                    <a:lumMod val="95000"/>
                    <a:lumOff val="5000"/>
                  </a:schemeClr>
                </a:solidFill>
                <a:effectLst/>
                <a:uLnTx/>
                <a:uFillTx/>
                <a:latin typeface="微软雅黑" charset="0"/>
                <a:ea typeface="微软雅黑" charset="0"/>
                <a:cs typeface="微软雅黑" charset="0"/>
              </a:rPr>
              <a:t>Chamber A</a:t>
            </a:r>
            <a:r>
              <a:rPr kumimoji="0" lang="zh-CN" altLang="en-US" sz="1600" b="1" i="0" u="none" strike="noStrike" kern="1200" cap="none" spc="0" normalizeH="0" baseline="0" noProof="0" dirty="0">
                <a:ln>
                  <a:noFill/>
                </a:ln>
                <a:solidFill>
                  <a:schemeClr val="tx1">
                    <a:lumMod val="95000"/>
                    <a:lumOff val="5000"/>
                  </a:schemeClr>
                </a:solidFill>
                <a:effectLst/>
                <a:uLnTx/>
                <a:uFillTx/>
                <a:latin typeface="微软雅黑" charset="0"/>
                <a:ea typeface="微软雅黑" charset="0"/>
                <a:cs typeface="微软雅黑" charset="0"/>
              </a:rPr>
              <a:t>异常 </a:t>
            </a:r>
          </a:p>
        </p:txBody>
      </p:sp>
      <p:pic>
        <p:nvPicPr>
          <p:cNvPr id="39947" name="Picture 2"/>
          <p:cNvPicPr>
            <a:picLocks noChangeAspect="1"/>
          </p:cNvPicPr>
          <p:nvPr/>
        </p:nvPicPr>
        <p:blipFill>
          <a:blip r:embed="rId7"/>
          <a:srcRect l="38507" t="21869" r="35907" b="33646"/>
          <a:stretch>
            <a:fillRect/>
          </a:stretch>
        </p:blipFill>
        <p:spPr>
          <a:xfrm>
            <a:off x="6103620" y="2069148"/>
            <a:ext cx="1493838" cy="1446212"/>
          </a:xfrm>
          <a:prstGeom prst="rect">
            <a:avLst/>
          </a:prstGeom>
          <a:noFill/>
          <a:ln w="1">
            <a:noFill/>
          </a:ln>
        </p:spPr>
      </p:pic>
      <p:sp>
        <p:nvSpPr>
          <p:cNvPr id="39951" name="Text Box 1027"/>
          <p:cNvSpPr txBox="1"/>
          <p:nvPr/>
        </p:nvSpPr>
        <p:spPr>
          <a:xfrm>
            <a:off x="894715" y="1015899"/>
            <a:ext cx="10449560" cy="1014730"/>
          </a:xfrm>
          <a:prstGeom prst="rect">
            <a:avLst/>
          </a:prstGeom>
          <a:noFill/>
          <a:ln w="9525">
            <a:noFill/>
          </a:ln>
        </p:spPr>
        <p:txBody>
          <a:bodyPr vert="horz" wrap="square" lIns="91440" tIns="45720" rIns="91440" bIns="45720" rtlCol="0" anchor="t" anchorCtr="0">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150000"/>
              </a:lnSpc>
              <a:spcBef>
                <a:spcPts val="0"/>
              </a:spcBef>
              <a:buClrTx/>
              <a:buSzTx/>
              <a:buFont typeface="Wingdings" panose="05000000000000000000" charset="0"/>
              <a:buChar char="Ø"/>
            </a:pPr>
            <a:r>
              <a:rPr lang="zh-CN" altLang="en-US" sz="2000" dirty="0">
                <a:latin typeface="微软雅黑" charset="0"/>
                <a:ea typeface="微软雅黑" charset="0"/>
                <a:cs typeface="微软雅黑" panose="020B0503020204020204" charset="-122"/>
                <a:sym typeface="+mn-ea"/>
              </a:rPr>
              <a:t>缺陷分析方法(缺陷分布）：看起来有双</a:t>
            </a:r>
            <a:r>
              <a:rPr lang="en-US" altLang="zh-CN" sz="2000" dirty="0">
                <a:latin typeface="微软雅黑" charset="0"/>
                <a:ea typeface="微软雅黑" charset="0"/>
                <a:cs typeface="微软雅黑" panose="020B0503020204020204" charset="-122"/>
                <a:sym typeface="+mn-ea"/>
              </a:rPr>
              <a:t>chamber effect</a:t>
            </a:r>
            <a:r>
              <a:rPr lang="zh-CN" altLang="en-US" sz="2000" dirty="0">
                <a:latin typeface="微软雅黑" charset="0"/>
                <a:ea typeface="微软雅黑" charset="0"/>
                <a:cs typeface="微软雅黑" panose="020B0503020204020204" charset="-122"/>
                <a:sym typeface="+mn-ea"/>
              </a:rPr>
              <a:t>。</a:t>
            </a:r>
          </a:p>
          <a:p>
            <a:pPr lvl="0" algn="l" eaLnBrk="1" hangingPunct="1">
              <a:lnSpc>
                <a:spcPct val="150000"/>
              </a:lnSpc>
              <a:spcBef>
                <a:spcPts val="0"/>
              </a:spcBef>
              <a:buClrTx/>
              <a:buSzTx/>
              <a:buFont typeface="Wingdings" panose="05000000000000000000" charset="0"/>
              <a:buChar char="Ø"/>
            </a:pPr>
            <a:r>
              <a:rPr lang="zh-CN" altLang="en-US" sz="2000" dirty="0">
                <a:latin typeface="微软雅黑" charset="0"/>
                <a:ea typeface="微软雅黑" charset="0"/>
                <a:cs typeface="微软雅黑" panose="020B0503020204020204" charset="-122"/>
                <a:sym typeface="+mn-ea"/>
              </a:rPr>
              <a:t>通过不同反应腔的加强测试，锁定为A腔问题，再对反应腔内部分析，找到故障部件。</a:t>
            </a:r>
          </a:p>
        </p:txBody>
      </p:sp>
      <p:sp>
        <p:nvSpPr>
          <p:cNvPr id="6" name="TextBox 8"/>
          <p:cNvSpPr txBox="1">
            <a:spLocks noChangeArrowheads="1"/>
          </p:cNvSpPr>
          <p:nvPr/>
        </p:nvSpPr>
        <p:spPr bwMode="auto">
          <a:xfrm>
            <a:off x="9688195" y="3515360"/>
            <a:ext cx="1694180" cy="33718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strike="noStrike" kern="1200" cap="none" spc="0" normalizeH="0" noProof="0">
                <a:ln>
                  <a:noFill/>
                </a:ln>
                <a:solidFill>
                  <a:schemeClr val="tx1">
                    <a:lumMod val="95000"/>
                    <a:lumOff val="5000"/>
                  </a:schemeClr>
                </a:solidFill>
                <a:effectLst/>
                <a:uLnTx/>
                <a:uFillTx/>
                <a:latin typeface="微软雅黑" charset="0"/>
                <a:ea typeface="微软雅黑" charset="0"/>
                <a:cs typeface="微软雅黑" charset="0"/>
              </a:rPr>
              <a:t>ChamberB </a:t>
            </a:r>
            <a:r>
              <a:rPr kumimoji="0" lang="zh-CN" altLang="en-US" sz="1600" b="1" i="0" strike="noStrike" kern="1200" cap="none" spc="0" normalizeH="0" noProof="0">
                <a:ln>
                  <a:noFill/>
                </a:ln>
                <a:solidFill>
                  <a:schemeClr val="tx1">
                    <a:lumMod val="95000"/>
                    <a:lumOff val="5000"/>
                  </a:schemeClr>
                </a:solidFill>
                <a:effectLst/>
                <a:uLnTx/>
                <a:uFillTx/>
                <a:latin typeface="微软雅黑" charset="0"/>
                <a:ea typeface="微软雅黑" charset="0"/>
                <a:cs typeface="微软雅黑" charset="0"/>
              </a:rPr>
              <a:t>正常</a:t>
            </a:r>
          </a:p>
        </p:txBody>
      </p:sp>
      <p:sp>
        <p:nvSpPr>
          <p:cNvPr id="7" name="标题 6"/>
          <p:cNvSpPr>
            <a:spLocks noGrp="1"/>
          </p:cNvSpPr>
          <p:nvPr>
            <p:ph type="title"/>
          </p:nvPr>
        </p:nvSpPr>
        <p:spPr>
          <a:xfrm>
            <a:off x="1007436" y="223908"/>
            <a:ext cx="10561173" cy="768087"/>
          </a:xfrm>
        </p:spPr>
        <p:txBody>
          <a:bodyPr>
            <a:normAutofit/>
          </a:bodyPr>
          <a:lstStyle/>
          <a:p>
            <a:r>
              <a:rPr lang="zh-CN" altLang="en-US">
                <a:sym typeface="+mn-ea"/>
              </a:rPr>
              <a:t>缺陷分析方法</a:t>
            </a:r>
            <a:endParaRPr lang="zh-CN" altLang="en-US"/>
          </a:p>
        </p:txBody>
      </p:sp>
      <p:pic>
        <p:nvPicPr>
          <p:cNvPr id="25" name="图片 24"/>
          <p:cNvPicPr>
            <a:picLocks noChangeAspect="1"/>
          </p:cNvPicPr>
          <p:nvPr/>
        </p:nvPicPr>
        <p:blipFill>
          <a:blip r:embed="rId8"/>
          <a:stretch>
            <a:fillRect/>
          </a:stretch>
        </p:blipFill>
        <p:spPr>
          <a:xfrm>
            <a:off x="1007745" y="1962785"/>
            <a:ext cx="4799965" cy="4250690"/>
          </a:xfrm>
          <a:prstGeom prst="rect">
            <a:avLst/>
          </a:prstGeom>
        </p:spPr>
      </p:pic>
      <p:cxnSp>
        <p:nvCxnSpPr>
          <p:cNvPr id="26" name="直接箭头连接符 25"/>
          <p:cNvCxnSpPr>
            <a:stCxn id="11" idx="2"/>
          </p:cNvCxnSpPr>
          <p:nvPr/>
        </p:nvCxnSpPr>
        <p:spPr>
          <a:xfrm flipH="1" flipV="1">
            <a:off x="7176135" y="2781300"/>
            <a:ext cx="1329690" cy="2540"/>
          </a:xfrm>
          <a:prstGeom prst="straightConnector1">
            <a:avLst/>
          </a:prstGeom>
          <a:ln>
            <a:solidFill>
              <a:srgbClr val="FF0000"/>
            </a:solidFill>
            <a:tailEnd type="arrow" w="med" len="med"/>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39</a:t>
            </a:fld>
            <a:endParaRPr lang="zh-CN" altLang="en-US" dirty="0">
              <a:solidFill>
                <a:prstClr val="white"/>
              </a:solidFill>
            </a:endParaRPr>
          </a:p>
        </p:txBody>
      </p:sp>
      <p:pic>
        <p:nvPicPr>
          <p:cNvPr id="40964" name="Picture 3"/>
          <p:cNvPicPr>
            <a:picLocks noChangeAspect="1"/>
          </p:cNvPicPr>
          <p:nvPr/>
        </p:nvPicPr>
        <p:blipFill>
          <a:blip r:embed="rId2"/>
          <a:stretch>
            <a:fillRect/>
          </a:stretch>
        </p:blipFill>
        <p:spPr>
          <a:xfrm>
            <a:off x="1534160" y="1988840"/>
            <a:ext cx="7152005" cy="4441170"/>
          </a:xfrm>
          <a:prstGeom prst="rect">
            <a:avLst/>
          </a:prstGeom>
          <a:noFill/>
          <a:ln w="9525">
            <a:noFill/>
          </a:ln>
        </p:spPr>
      </p:pic>
      <p:sp>
        <p:nvSpPr>
          <p:cNvPr id="40965" name="Text Box 1027"/>
          <p:cNvSpPr txBox="1"/>
          <p:nvPr/>
        </p:nvSpPr>
        <p:spPr>
          <a:xfrm>
            <a:off x="868680" y="991995"/>
            <a:ext cx="10454640" cy="922020"/>
          </a:xfrm>
          <a:prstGeom prst="rect">
            <a:avLst/>
          </a:prstGeom>
          <a:noFill/>
          <a:ln w="9525">
            <a:noFill/>
          </a:ln>
        </p:spPr>
        <p:txBody>
          <a:bodyPr vert="horz" wrap="square" lIns="91440" tIns="45720" rIns="91440" bIns="45720" rtlCol="0" anchor="t" anchorCtr="0">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150000"/>
              </a:lnSpc>
              <a:spcBef>
                <a:spcPts val="0"/>
              </a:spcBef>
              <a:buClrTx/>
              <a:buSzTx/>
              <a:buFont typeface="Wingdings" panose="05000000000000000000" charset="0"/>
              <a:buChar char="Ø"/>
            </a:pPr>
            <a:r>
              <a:rPr lang="zh-CN" altLang="en-US" sz="2000" dirty="0">
                <a:latin typeface="微软雅黑" charset="0"/>
                <a:ea typeface="微软雅黑" charset="0"/>
                <a:cs typeface="微软雅黑" charset="0"/>
                <a:sym typeface="+mn-ea"/>
              </a:rPr>
              <a:t> 缺陷分析方法(机台通性分析）：</a:t>
            </a:r>
          </a:p>
          <a:p>
            <a:pPr marL="914400" lvl="1" indent="-457200" algn="l">
              <a:buAutoNum type="arabicPeriod"/>
            </a:pPr>
            <a:r>
              <a:rPr sz="2000" dirty="0" err="1">
                <a:latin typeface="微软雅黑" charset="0"/>
                <a:ea typeface="微软雅黑" charset="0"/>
                <a:cs typeface="微软雅黑" charset="0"/>
                <a:sym typeface="+mn-ea"/>
              </a:rPr>
              <a:t>通过分析缺陷发生的共同</a:t>
            </a:r>
            <a:r>
              <a:rPr lang="zh-CN" sz="2000" dirty="0">
                <a:latin typeface="微软雅黑" charset="0"/>
                <a:ea typeface="微软雅黑" charset="0"/>
                <a:cs typeface="微软雅黑" charset="0"/>
                <a:sym typeface="+mn-ea"/>
              </a:rPr>
              <a:t>流程或共同机台</a:t>
            </a:r>
            <a:r>
              <a:rPr sz="2000" dirty="0" err="1">
                <a:latin typeface="微软雅黑" charset="0"/>
                <a:ea typeface="微软雅黑" charset="0"/>
                <a:cs typeface="微软雅黑" charset="0"/>
                <a:sym typeface="+mn-ea"/>
              </a:rPr>
              <a:t>确定问题步骤和发生原因</a:t>
            </a:r>
            <a:r>
              <a:rPr sz="2000" dirty="0">
                <a:latin typeface="微软雅黑" charset="0"/>
                <a:ea typeface="微软雅黑" charset="0"/>
                <a:cs typeface="微软雅黑" charset="0"/>
                <a:sym typeface="+mn-ea"/>
              </a:rPr>
              <a:t>。</a:t>
            </a:r>
          </a:p>
        </p:txBody>
      </p:sp>
      <p:sp>
        <p:nvSpPr>
          <p:cNvPr id="5" name="矩形 4"/>
          <p:cNvSpPr/>
          <p:nvPr/>
        </p:nvSpPr>
        <p:spPr>
          <a:xfrm>
            <a:off x="4293235" y="3059430"/>
            <a:ext cx="4482465" cy="3505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标题 6"/>
          <p:cNvSpPr>
            <a:spLocks noGrp="1"/>
          </p:cNvSpPr>
          <p:nvPr>
            <p:ph type="title"/>
          </p:nvPr>
        </p:nvSpPr>
        <p:spPr>
          <a:xfrm>
            <a:off x="1007436" y="223908"/>
            <a:ext cx="10561173" cy="768087"/>
          </a:xfrm>
        </p:spPr>
        <p:txBody>
          <a:bodyPr>
            <a:normAutofit/>
          </a:bodyPr>
          <a:lstStyle/>
          <a:p>
            <a:r>
              <a:rPr lang="zh-CN" altLang="en-US" dirty="0">
                <a:sym typeface="+mn-ea"/>
              </a:rPr>
              <a:t>缺陷分析方法</a:t>
            </a:r>
            <a:endParaRPr lang="zh-CN" altLang="en-US" dirty="0"/>
          </a:p>
        </p:txBody>
      </p:sp>
      <p:sp>
        <p:nvSpPr>
          <p:cNvPr id="6" name="文本框 5"/>
          <p:cNvSpPr txBox="1"/>
          <p:nvPr/>
        </p:nvSpPr>
        <p:spPr>
          <a:xfrm>
            <a:off x="8902065" y="3041650"/>
            <a:ext cx="1201420" cy="368300"/>
          </a:xfrm>
          <a:prstGeom prst="rect">
            <a:avLst/>
          </a:prstGeom>
          <a:noFill/>
        </p:spPr>
        <p:txBody>
          <a:bodyPr wrap="square" rtlCol="0">
            <a:spAutoFit/>
          </a:bodyPr>
          <a:lstStyle/>
          <a:p>
            <a:r>
              <a:rPr lang="zh-CN" altLang="en-US" b="1">
                <a:solidFill>
                  <a:srgbClr val="FF0000"/>
                </a:solidFill>
              </a:rPr>
              <a:t>怀疑机台</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0260" y="-159310"/>
            <a:ext cx="10515600" cy="1325563"/>
          </a:xfrm>
        </p:spPr>
        <p:txBody>
          <a:bodyPr/>
          <a:lstStyle/>
          <a:p>
            <a:r>
              <a:rPr lang="zh-CN" altLang="en-US"/>
              <a:t>良率提升介绍</a:t>
            </a:r>
          </a:p>
        </p:txBody>
      </p:sp>
      <p:sp>
        <p:nvSpPr>
          <p:cNvPr id="4" name="灯片编号占位符 3"/>
          <p:cNvSpPr>
            <a:spLocks noGrp="1"/>
          </p:cNvSpPr>
          <p:nvPr>
            <p:ph type="sldNum" sz="quarter" idx="10"/>
          </p:nvPr>
        </p:nvSpPr>
        <p:spPr/>
        <p:txBody>
          <a:bodyPr/>
          <a:lstStyle/>
          <a:p>
            <a:fld id="{717E56CB-F4D9-4AF7-9974-833624EA1089}" type="slidenum">
              <a:rPr lang="zh-CN" altLang="en-US" smtClean="0">
                <a:solidFill>
                  <a:prstClr val="white"/>
                </a:solidFill>
              </a:rPr>
              <a:t>4</a:t>
            </a:fld>
            <a:endParaRPr lang="zh-CN" altLang="en-US" dirty="0">
              <a:solidFill>
                <a:prstClr val="white"/>
              </a:solidFill>
            </a:endParaRPr>
          </a:p>
        </p:txBody>
      </p:sp>
      <p:sp>
        <p:nvSpPr>
          <p:cNvPr id="6147" name="TextBox 5"/>
          <p:cNvSpPr txBox="1"/>
          <p:nvPr/>
        </p:nvSpPr>
        <p:spPr>
          <a:xfrm>
            <a:off x="407368" y="1166253"/>
            <a:ext cx="8964612" cy="112966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indent="0" eaLnBrk="1" hangingPunct="1">
              <a:lnSpc>
                <a:spcPct val="150000"/>
              </a:lnSpc>
              <a:spcBef>
                <a:spcPct val="0"/>
              </a:spcBef>
              <a:buFont typeface="Wingdings" panose="05000000000000000000" charset="0"/>
              <a:buChar char="Ø"/>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什么是良率 </a:t>
            </a:r>
            <a:r>
              <a:rPr lang="en-US" altLang="zh-CN" sz="2400" dirty="0">
                <a:latin typeface="微软雅黑" panose="020B0503020204020204" charset="-122"/>
                <a:ea typeface="微软雅黑" panose="020B0503020204020204" charset="-122"/>
                <a:cs typeface="微软雅黑" panose="020B0503020204020204" charset="-122"/>
              </a:rPr>
              <a:t>(Yield)</a:t>
            </a:r>
            <a:r>
              <a:rPr lang="zh-CN" altLang="en-US" sz="2400" dirty="0">
                <a:latin typeface="微软雅黑" panose="020B0503020204020204" charset="-122"/>
                <a:ea typeface="微软雅黑" panose="020B0503020204020204" charset="-122"/>
                <a:cs typeface="微软雅黑" panose="020B0503020204020204" charset="-122"/>
              </a:rPr>
              <a:t>？</a:t>
            </a:r>
          </a:p>
          <a:p>
            <a:pPr marL="0" lvl="0" indent="0" eaLnBrk="1" hangingPunct="1">
              <a:lnSpc>
                <a:spcPct val="150000"/>
              </a:lnSpc>
              <a:spcBef>
                <a:spcPct val="0"/>
              </a:spcBef>
              <a:buFont typeface="Wingdings" panose="05000000000000000000" charset="0"/>
              <a:buNone/>
            </a:pPr>
            <a:r>
              <a:rPr lang="zh-CN" altLang="en-US" sz="2100" dirty="0">
                <a:latin typeface="微软雅黑" panose="020B0503020204020204" charset="-122"/>
                <a:ea typeface="微软雅黑" panose="020B0503020204020204" charset="-122"/>
                <a:cs typeface="微软雅黑" panose="020B0503020204020204" charset="-122"/>
                <a:sym typeface="+mn-ea"/>
              </a:rPr>
              <a:t>        </a:t>
            </a:r>
            <a:r>
              <a:rPr lang="zh-CN" altLang="en-US" sz="2000" dirty="0">
                <a:latin typeface="微软雅黑" panose="020B0503020204020204" charset="-122"/>
                <a:ea typeface="微软雅黑" panose="020B0503020204020204" charset="-122"/>
                <a:cs typeface="微软雅黑" panose="020B0503020204020204" charset="-122"/>
                <a:sym typeface="+mn-ea"/>
              </a:rPr>
              <a:t>良率是指一片晶圆上能够实现功能的芯片数占所有芯片数的比例</a:t>
            </a:r>
          </a:p>
        </p:txBody>
      </p:sp>
      <p:grpSp>
        <p:nvGrpSpPr>
          <p:cNvPr id="6149" name="组合 12"/>
          <p:cNvGrpSpPr/>
          <p:nvPr/>
        </p:nvGrpSpPr>
        <p:grpSpPr>
          <a:xfrm>
            <a:off x="2576347" y="2822318"/>
            <a:ext cx="3047863" cy="398780"/>
            <a:chOff x="1042478" y="3094320"/>
            <a:chExt cx="3047398" cy="398761"/>
          </a:xfrm>
        </p:grpSpPr>
        <p:cxnSp>
          <p:nvCxnSpPr>
            <p:cNvPr id="10" name="直接连接符 9"/>
            <p:cNvCxnSpPr/>
            <p:nvPr/>
          </p:nvCxnSpPr>
          <p:spPr>
            <a:xfrm>
              <a:off x="2561029" y="3355943"/>
              <a:ext cx="1528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57" name="TextBox 10"/>
            <p:cNvSpPr txBox="1"/>
            <p:nvPr/>
          </p:nvSpPr>
          <p:spPr>
            <a:xfrm>
              <a:off x="1042478" y="3094320"/>
              <a:ext cx="1800225" cy="39876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zh-CN" sz="2000" dirty="0">
                  <a:solidFill>
                    <a:schemeClr val="tx1"/>
                  </a:solidFill>
                  <a:latin typeface="微软雅黑" panose="020B0503020204020204" charset="-122"/>
                  <a:ea typeface="微软雅黑" panose="020B0503020204020204" charset="-122"/>
                  <a:cs typeface="Segoe UI" panose="020B0502040204020203" charset="0"/>
                </a:rPr>
                <a:t>Yield =</a:t>
              </a:r>
            </a:p>
          </p:txBody>
        </p:sp>
      </p:grpSp>
      <p:sp>
        <p:nvSpPr>
          <p:cNvPr id="6" name="TextBox 5"/>
          <p:cNvSpPr txBox="1"/>
          <p:nvPr/>
        </p:nvSpPr>
        <p:spPr>
          <a:xfrm>
            <a:off x="742330" y="3965333"/>
            <a:ext cx="10380980" cy="261493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150000"/>
              </a:lnSpc>
              <a:buClrTx/>
              <a:buSzTx/>
              <a:buFont typeface="Wingdings" panose="05000000000000000000" charset="0"/>
              <a:buChar char="Ø"/>
            </a:pPr>
            <a:r>
              <a:rPr lang="en-US" altLang="zh-CN" sz="2400" dirty="0">
                <a:latin typeface="微软雅黑" panose="020B0503020204020204" charset="-122"/>
                <a:ea typeface="微软雅黑" panose="020B0503020204020204" charset="-122"/>
                <a:cs typeface="微软雅黑" panose="020B0503020204020204" charset="-122"/>
                <a:sym typeface="+mn-ea"/>
              </a:rPr>
              <a:t>什么是良率提升 (YE)？</a:t>
            </a:r>
          </a:p>
          <a:p>
            <a:pPr marL="0" lvl="0" indent="0" algn="l" eaLnBrk="1" hangingPunct="1">
              <a:lnSpc>
                <a:spcPct val="150000"/>
              </a:lnSpc>
              <a:buClrTx/>
              <a:buSzTx/>
              <a:buFont typeface="Wingdings" panose="05000000000000000000" charset="0"/>
              <a:buNone/>
            </a:pPr>
            <a:r>
              <a:rPr lang="en-US" altLang="zh-CN" sz="2000" dirty="0">
                <a:latin typeface="微软雅黑" panose="020B0503020204020204" charset="-122"/>
                <a:ea typeface="微软雅黑" panose="020B0503020204020204" charset="-122"/>
                <a:cs typeface="微软雅黑" panose="020B0503020204020204" charset="-122"/>
                <a:sym typeface="+mn-ea"/>
              </a:rPr>
              <a:t>     </a:t>
            </a:r>
            <a:r>
              <a:rPr lang="en-US" altLang="zh-CN" sz="2000" b="1" dirty="0">
                <a:solidFill>
                  <a:srgbClr val="F40C2D"/>
                </a:solidFill>
                <a:latin typeface="微软雅黑" panose="020B0503020204020204" charset="-122"/>
                <a:ea typeface="微软雅黑" panose="020B0503020204020204" charset="-122"/>
                <a:cs typeface="Segoe UI" panose="020B0502040204020203" charset="0"/>
                <a:sym typeface="+mn-ea"/>
              </a:rPr>
              <a:t>YE</a:t>
            </a:r>
            <a:r>
              <a:rPr lang="en-US" altLang="zh-CN" sz="2000" b="1" dirty="0">
                <a:latin typeface="微软雅黑" panose="020B0503020204020204" charset="-122"/>
                <a:ea typeface="微软雅黑" panose="020B0503020204020204" charset="-122"/>
                <a:cs typeface="Segoe UI" panose="020B0502040204020203" charset="0"/>
                <a:sym typeface="+mn-ea"/>
              </a:rPr>
              <a:t>= </a:t>
            </a:r>
            <a:r>
              <a:rPr lang="en-US" altLang="zh-CN" sz="2000" b="1" dirty="0">
                <a:solidFill>
                  <a:srgbClr val="F40C2D"/>
                </a:solidFill>
                <a:latin typeface="微软雅黑" panose="020B0503020204020204" charset="-122"/>
                <a:ea typeface="微软雅黑" panose="020B0503020204020204" charset="-122"/>
                <a:cs typeface="Segoe UI" panose="020B0502040204020203" charset="0"/>
                <a:sym typeface="+mn-ea"/>
              </a:rPr>
              <a:t>Y</a:t>
            </a:r>
            <a:r>
              <a:rPr lang="en-US" altLang="zh-CN" sz="2000" b="1" dirty="0">
                <a:latin typeface="微软雅黑" panose="020B0503020204020204" charset="-122"/>
                <a:ea typeface="微软雅黑" panose="020B0503020204020204" charset="-122"/>
                <a:cs typeface="Segoe UI" panose="020B0502040204020203" charset="0"/>
                <a:sym typeface="+mn-ea"/>
              </a:rPr>
              <a:t>ield </a:t>
            </a:r>
            <a:r>
              <a:rPr lang="en-US" altLang="zh-CN" sz="2000" b="1" dirty="0">
                <a:solidFill>
                  <a:srgbClr val="F40C2D"/>
                </a:solidFill>
                <a:latin typeface="微软雅黑" panose="020B0503020204020204" charset="-122"/>
                <a:ea typeface="微软雅黑" panose="020B0503020204020204" charset="-122"/>
                <a:cs typeface="Segoe UI" panose="020B0502040204020203" charset="0"/>
                <a:sym typeface="+mn-ea"/>
              </a:rPr>
              <a:t>E</a:t>
            </a:r>
            <a:r>
              <a:rPr lang="en-US" altLang="zh-CN" sz="2000" b="1" dirty="0">
                <a:latin typeface="微软雅黑" panose="020B0503020204020204" charset="-122"/>
                <a:ea typeface="微软雅黑" panose="020B0503020204020204" charset="-122"/>
                <a:cs typeface="Segoe UI" panose="020B0502040204020203" charset="0"/>
                <a:sym typeface="+mn-ea"/>
              </a:rPr>
              <a:t>nhancement</a:t>
            </a:r>
            <a:endParaRPr lang="en-US" altLang="zh-CN" sz="2000" dirty="0">
              <a:latin typeface="微软雅黑" panose="020B0503020204020204" charset="-122"/>
              <a:ea typeface="微软雅黑" panose="020B0503020204020204" charset="-122"/>
              <a:cs typeface="微软雅黑" panose="020B0503020204020204" charset="-122"/>
              <a:sym typeface="+mn-ea"/>
            </a:endParaRPr>
          </a:p>
          <a:p>
            <a:pPr marL="0" lvl="0" indent="0" algn="l" eaLnBrk="1" hangingPunct="1">
              <a:lnSpc>
                <a:spcPct val="150000"/>
              </a:lnSpc>
              <a:buClrTx/>
              <a:buSzTx/>
              <a:buFont typeface="Wingdings" panose="05000000000000000000" charset="0"/>
              <a:buNone/>
            </a:pPr>
            <a:r>
              <a:rPr lang="en-US" altLang="zh-CN" sz="2000" dirty="0">
                <a:latin typeface="微软雅黑" panose="020B0503020204020204" charset="-122"/>
                <a:ea typeface="微软雅黑" panose="020B0503020204020204" charset="-122"/>
                <a:cs typeface="微软雅黑" panose="020B0503020204020204" charset="-122"/>
                <a:sym typeface="+mn-ea"/>
              </a:rPr>
              <a:t>     良率提升是通过检测晶圆表面的可见缺陷</a:t>
            </a:r>
            <a:r>
              <a:rPr lang="zh-CN" altLang="en-US" sz="2000" dirty="0">
                <a:latin typeface="微软雅黑" panose="020B0503020204020204" charset="-122"/>
                <a:ea typeface="微软雅黑" panose="020B0503020204020204" charset="-122"/>
                <a:cs typeface="微软雅黑" panose="020B0503020204020204" charset="-122"/>
                <a:sym typeface="+mn-ea"/>
              </a:rPr>
              <a:t>数量来监测产线上制程流程和机台稳定性，通过及时发现产线异常、通知异常和处理异常，从而达到降低异常对产品的影响，起到提升良率的作用。</a:t>
            </a:r>
          </a:p>
        </p:txBody>
      </p:sp>
      <p:sp>
        <p:nvSpPr>
          <p:cNvPr id="3" name="TextBox 8"/>
          <p:cNvSpPr txBox="1"/>
          <p:nvPr/>
        </p:nvSpPr>
        <p:spPr>
          <a:xfrm>
            <a:off x="9131315" y="3367163"/>
            <a:ext cx="216000" cy="144000"/>
          </a:xfrm>
          <a:prstGeom prst="rect">
            <a:avLst/>
          </a:prstGeom>
          <a:gradFill>
            <a:gsLst>
              <a:gs pos="0">
                <a:srgbClr val="14CD68"/>
              </a:gs>
              <a:gs pos="0">
                <a:srgbClr val="00B050">
                  <a:lumMod val="96000"/>
                  <a:lumOff val="4000"/>
                </a:srgbClr>
              </a:gs>
            </a:gsLst>
            <a:lin ang="5400000" scaled="0"/>
          </a:grad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endParaRPr lang="en-US" altLang="zh-CN" sz="1400" dirty="0">
              <a:latin typeface="微软雅黑" panose="020B0503020204020204" charset="-122"/>
              <a:ea typeface="微软雅黑" panose="020B0503020204020204" charset="-122"/>
            </a:endParaRPr>
          </a:p>
        </p:txBody>
      </p:sp>
      <p:grpSp>
        <p:nvGrpSpPr>
          <p:cNvPr id="8" name="组合 7"/>
          <p:cNvGrpSpPr>
            <a:grpSpLocks noChangeAspect="1"/>
          </p:cNvGrpSpPr>
          <p:nvPr/>
        </p:nvGrpSpPr>
        <p:grpSpPr>
          <a:xfrm>
            <a:off x="6824995" y="2400693"/>
            <a:ext cx="2016760" cy="1940560"/>
            <a:chOff x="9827" y="3004"/>
            <a:chExt cx="3888" cy="3741"/>
          </a:xfrm>
        </p:grpSpPr>
        <p:pic>
          <p:nvPicPr>
            <p:cNvPr id="2055"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l="12949" t="-313" r="29920" b="4701"/>
            <a:stretch>
              <a:fillRect/>
            </a:stretch>
          </p:blipFill>
          <p:spPr bwMode="auto">
            <a:xfrm>
              <a:off x="9827" y="3085"/>
              <a:ext cx="3887" cy="3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9827" y="3004"/>
              <a:ext cx="3888" cy="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9394840" y="3255403"/>
            <a:ext cx="1222375" cy="368300"/>
          </a:xfrm>
          <a:prstGeom prst="rect">
            <a:avLst/>
          </a:prstGeom>
          <a:noFill/>
        </p:spPr>
        <p:txBody>
          <a:bodyPr wrap="none" rtlCol="0" anchor="t">
            <a:spAutoFit/>
          </a:bodyPr>
          <a:lstStyle/>
          <a:p>
            <a:pPr marL="0" lvl="0" indent="0" algn="ctr" eaLnBrk="1" hangingPunct="1">
              <a:spcBef>
                <a:spcPct val="0"/>
              </a:spcBef>
              <a:buFontTx/>
              <a:buNone/>
            </a:pPr>
            <a:r>
              <a:rPr lang="en-US" altLang="zh-CN" dirty="0">
                <a:latin typeface="微软雅黑" panose="020B0503020204020204" charset="-122"/>
                <a:ea typeface="微软雅黑" panose="020B0503020204020204" charset="-122"/>
                <a:sym typeface="+mn-ea"/>
              </a:rPr>
              <a:t>Good Die</a:t>
            </a:r>
            <a:endParaRPr lang="zh-CN" altLang="en-US"/>
          </a:p>
        </p:txBody>
      </p:sp>
      <p:sp>
        <p:nvSpPr>
          <p:cNvPr id="13" name="TextBox 8"/>
          <p:cNvSpPr txBox="1"/>
          <p:nvPr/>
        </p:nvSpPr>
        <p:spPr>
          <a:xfrm>
            <a:off x="9131315" y="3810393"/>
            <a:ext cx="216000" cy="144000"/>
          </a:xfrm>
          <a:prstGeom prst="rect">
            <a:avLst/>
          </a:prstGeom>
          <a:gradFill>
            <a:gsLst>
              <a:gs pos="0">
                <a:srgbClr val="14CD68"/>
              </a:gs>
              <a:gs pos="0">
                <a:srgbClr val="0000FF"/>
              </a:gs>
            </a:gsLst>
            <a:lin ang="5400000" scaled="0"/>
          </a:grad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endParaRPr lang="en-US" altLang="zh-CN" sz="1400" dirty="0">
              <a:latin typeface="微软雅黑" panose="020B0503020204020204" charset="-122"/>
              <a:ea typeface="微软雅黑" panose="020B0503020204020204" charset="-122"/>
            </a:endParaRPr>
          </a:p>
        </p:txBody>
      </p:sp>
      <p:sp>
        <p:nvSpPr>
          <p:cNvPr id="14" name="TextBox 8"/>
          <p:cNvSpPr txBox="1"/>
          <p:nvPr/>
        </p:nvSpPr>
        <p:spPr>
          <a:xfrm>
            <a:off x="9131315" y="4185043"/>
            <a:ext cx="216000" cy="144000"/>
          </a:xfrm>
          <a:prstGeom prst="rect">
            <a:avLst/>
          </a:prstGeom>
          <a:gradFill>
            <a:gsLst>
              <a:gs pos="0">
                <a:srgbClr val="14CD68"/>
              </a:gs>
              <a:gs pos="0">
                <a:srgbClr val="FFFF69"/>
              </a:gs>
            </a:gsLst>
            <a:lin ang="5400000" scaled="0"/>
          </a:grad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endParaRPr lang="en-US" altLang="zh-CN" sz="1400" dirty="0">
              <a:latin typeface="微软雅黑" panose="020B0503020204020204" charset="-122"/>
              <a:ea typeface="微软雅黑" panose="020B0503020204020204" charset="-122"/>
            </a:endParaRPr>
          </a:p>
        </p:txBody>
      </p:sp>
      <p:sp>
        <p:nvSpPr>
          <p:cNvPr id="15" name="TextBox 8"/>
          <p:cNvSpPr txBox="1"/>
          <p:nvPr/>
        </p:nvSpPr>
        <p:spPr>
          <a:xfrm>
            <a:off x="9131315" y="3995813"/>
            <a:ext cx="216000" cy="144000"/>
          </a:xfrm>
          <a:prstGeom prst="rect">
            <a:avLst/>
          </a:prstGeom>
          <a:gradFill>
            <a:gsLst>
              <a:gs pos="0">
                <a:srgbClr val="14CD68"/>
              </a:gs>
              <a:gs pos="0">
                <a:srgbClr val="F40C2D"/>
              </a:gs>
            </a:gsLst>
            <a:lin ang="5400000" scaled="0"/>
          </a:grad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endParaRPr lang="en-US" altLang="zh-CN" sz="1400" dirty="0">
              <a:latin typeface="微软雅黑" panose="020B0503020204020204" charset="-122"/>
              <a:ea typeface="微软雅黑" panose="020B0503020204020204" charset="-122"/>
            </a:endParaRPr>
          </a:p>
        </p:txBody>
      </p:sp>
      <p:sp>
        <p:nvSpPr>
          <p:cNvPr id="16" name="文本框 15"/>
          <p:cNvSpPr txBox="1"/>
          <p:nvPr/>
        </p:nvSpPr>
        <p:spPr>
          <a:xfrm>
            <a:off x="9394523" y="3847858"/>
            <a:ext cx="1031240" cy="368300"/>
          </a:xfrm>
          <a:prstGeom prst="rect">
            <a:avLst/>
          </a:prstGeom>
          <a:noFill/>
        </p:spPr>
        <p:txBody>
          <a:bodyPr wrap="none" rtlCol="0" anchor="t">
            <a:spAutoFit/>
          </a:bodyPr>
          <a:lstStyle/>
          <a:p>
            <a:pPr marL="0" lvl="0" indent="0" algn="ctr" eaLnBrk="1" hangingPunct="1">
              <a:spcBef>
                <a:spcPct val="0"/>
              </a:spcBef>
              <a:buFontTx/>
              <a:buNone/>
            </a:pPr>
            <a:r>
              <a:rPr lang="en-US" altLang="zh-CN" dirty="0">
                <a:latin typeface="微软雅黑" panose="020B0503020204020204" charset="-122"/>
                <a:ea typeface="微软雅黑" panose="020B0503020204020204" charset="-122"/>
                <a:sym typeface="+mn-ea"/>
              </a:rPr>
              <a:t>Bad Die</a:t>
            </a:r>
            <a:endParaRPr lang="zh-CN" altLang="en-US"/>
          </a:p>
        </p:txBody>
      </p:sp>
      <p:sp>
        <p:nvSpPr>
          <p:cNvPr id="17" name="文本框 16"/>
          <p:cNvSpPr txBox="1"/>
          <p:nvPr/>
        </p:nvSpPr>
        <p:spPr>
          <a:xfrm>
            <a:off x="4159900" y="2678188"/>
            <a:ext cx="1376045" cy="398780"/>
          </a:xfrm>
          <a:prstGeom prst="rect">
            <a:avLst/>
          </a:prstGeom>
          <a:noFill/>
        </p:spPr>
        <p:txBody>
          <a:bodyPr wrap="square" rtlCol="0" anchor="t">
            <a:spAutoFit/>
          </a:bodyPr>
          <a:lstStyle/>
          <a:p>
            <a:r>
              <a:rPr lang="en-US" altLang="zh-CN" sz="2000" dirty="0">
                <a:latin typeface="微软雅黑" panose="020B0503020204020204" charset="-122"/>
                <a:ea typeface="微软雅黑" panose="020B0503020204020204" charset="-122"/>
                <a:cs typeface="Segoe UI" panose="020B0502040204020203" charset="0"/>
                <a:sym typeface="+mn-ea"/>
              </a:rPr>
              <a:t>Good Die</a:t>
            </a:r>
          </a:p>
        </p:txBody>
      </p:sp>
      <p:sp>
        <p:nvSpPr>
          <p:cNvPr id="18" name="文本框 17"/>
          <p:cNvSpPr txBox="1"/>
          <p:nvPr/>
        </p:nvSpPr>
        <p:spPr>
          <a:xfrm>
            <a:off x="4156725" y="3103003"/>
            <a:ext cx="1341120" cy="398780"/>
          </a:xfrm>
          <a:prstGeom prst="rect">
            <a:avLst/>
          </a:prstGeom>
          <a:noFill/>
        </p:spPr>
        <p:txBody>
          <a:bodyPr wrap="none" rtlCol="0" anchor="t">
            <a:spAutoFit/>
          </a:bodyPr>
          <a:lstStyle/>
          <a:p>
            <a:pPr marL="0" lvl="0" indent="0" eaLnBrk="1" hangingPunct="1">
              <a:spcBef>
                <a:spcPct val="0"/>
              </a:spcBef>
              <a:buFontTx/>
              <a:buNone/>
            </a:pPr>
            <a:r>
              <a:rPr lang="en-US" altLang="zh-CN" sz="2000" dirty="0">
                <a:latin typeface="微软雅黑" panose="020B0503020204020204" charset="-122"/>
                <a:ea typeface="微软雅黑" panose="020B0503020204020204" charset="-122"/>
                <a:cs typeface="Segoe UI" panose="020B0502040204020203" charset="0"/>
                <a:sym typeface="+mn-ea"/>
              </a:rPr>
              <a:t>Gross Die</a:t>
            </a:r>
          </a:p>
        </p:txBody>
      </p:sp>
      <p:sp>
        <p:nvSpPr>
          <p:cNvPr id="21" name="文本框 20"/>
          <p:cNvSpPr txBox="1"/>
          <p:nvPr/>
        </p:nvSpPr>
        <p:spPr>
          <a:xfrm>
            <a:off x="1064275" y="2822333"/>
            <a:ext cx="1960880" cy="398780"/>
          </a:xfrm>
          <a:prstGeom prst="rect">
            <a:avLst/>
          </a:prstGeom>
          <a:noFill/>
        </p:spPr>
        <p:txBody>
          <a:bodyPr wrap="none" rtlCol="0" anchor="t">
            <a:spAutoFit/>
          </a:bodyPr>
          <a:lstStyle/>
          <a:p>
            <a:r>
              <a:rPr lang="zh-CN" altLang="en-US" sz="2000" dirty="0">
                <a:latin typeface="微软雅黑" panose="020B0503020204020204" charset="-122"/>
                <a:ea typeface="微软雅黑" panose="020B0503020204020204" charset="-122"/>
                <a:cs typeface="微软雅黑" panose="020B0503020204020204" charset="-122"/>
                <a:sym typeface="+mn-ea"/>
              </a:rPr>
              <a:t>良率计算公式：</a:t>
            </a:r>
          </a:p>
        </p:txBody>
      </p:sp>
      <p:sp>
        <p:nvSpPr>
          <p:cNvPr id="22" name="文本框 21"/>
          <p:cNvSpPr txBox="1"/>
          <p:nvPr/>
        </p:nvSpPr>
        <p:spPr>
          <a:xfrm>
            <a:off x="7145035" y="4329188"/>
            <a:ext cx="1376045" cy="398780"/>
          </a:xfrm>
          <a:prstGeom prst="rect">
            <a:avLst/>
          </a:prstGeom>
          <a:noFill/>
        </p:spPr>
        <p:txBody>
          <a:bodyPr wrap="square" rtlCol="0" anchor="t">
            <a:spAutoFit/>
          </a:bodyPr>
          <a:lstStyle/>
          <a:p>
            <a:pPr algn="ctr"/>
            <a:r>
              <a:rPr lang="en-US" altLang="zh-CN" sz="2000" dirty="0">
                <a:latin typeface="微软雅黑" panose="020B0503020204020204" charset="-122"/>
                <a:ea typeface="微软雅黑" panose="020B0503020204020204" charset="-122"/>
                <a:cs typeface="Segoe UI" panose="020B0502040204020203" charset="0"/>
                <a:sym typeface="+mn-ea"/>
              </a:rPr>
              <a:t>CP map</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00552" y="174605"/>
            <a:ext cx="4988768" cy="768350"/>
          </a:xfrm>
        </p:spPr>
        <p:txBody>
          <a:bodyPr>
            <a:normAutofit/>
          </a:bodyPr>
          <a:lstStyle/>
          <a:p>
            <a:r>
              <a:rPr lang="zh-CN" altLang="en-US" dirty="0">
                <a:sym typeface="+mn-ea"/>
              </a:rPr>
              <a:t>良率提升的必要性</a:t>
            </a:r>
          </a:p>
        </p:txBody>
      </p:sp>
      <p:sp>
        <p:nvSpPr>
          <p:cNvPr id="4" name="灯片编号占位符 3"/>
          <p:cNvSpPr>
            <a:spLocks noGrp="1"/>
          </p:cNvSpPr>
          <p:nvPr>
            <p:ph type="sldNum" sz="quarter" idx="10"/>
          </p:nvPr>
        </p:nvSpPr>
        <p:spPr/>
        <p:txBody>
          <a:bodyPr/>
          <a:lstStyle/>
          <a:p>
            <a:fld id="{717E56CB-F4D9-4AF7-9974-833624EA1089}" type="slidenum">
              <a:rPr lang="zh-CN" altLang="en-US" smtClean="0">
                <a:solidFill>
                  <a:prstClr val="white"/>
                </a:solidFill>
              </a:rPr>
              <a:t>5</a:t>
            </a:fld>
            <a:endParaRPr lang="zh-CN" altLang="en-US" dirty="0">
              <a:solidFill>
                <a:prstClr val="white"/>
              </a:solidFill>
            </a:endParaRPr>
          </a:p>
        </p:txBody>
      </p:sp>
      <p:sp>
        <p:nvSpPr>
          <p:cNvPr id="7170" name="Text Box 4"/>
          <p:cNvSpPr txBox="1"/>
          <p:nvPr/>
        </p:nvSpPr>
        <p:spPr>
          <a:xfrm>
            <a:off x="2942590" y="2513013"/>
            <a:ext cx="309880" cy="5835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dirty="0"/>
          </a:p>
        </p:txBody>
      </p:sp>
      <p:sp>
        <p:nvSpPr>
          <p:cNvPr id="7172" name="Text Box 7"/>
          <p:cNvSpPr txBox="1"/>
          <p:nvPr/>
        </p:nvSpPr>
        <p:spPr>
          <a:xfrm>
            <a:off x="860107" y="1136650"/>
            <a:ext cx="10471785" cy="14763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eaLnBrk="1" hangingPunct="1">
              <a:lnSpc>
                <a:spcPct val="150000"/>
              </a:lnSpc>
              <a:spcBef>
                <a:spcPts val="0"/>
              </a:spcBef>
              <a:buFont typeface="Wingdings" panose="05000000000000000000" charset="0"/>
              <a:buChar char="Ø"/>
            </a:pPr>
            <a:r>
              <a:rPr lang="zh-CN" altLang="en-US" sz="2000" dirty="0">
                <a:solidFill>
                  <a:schemeClr val="tx1"/>
                </a:solidFill>
                <a:latin typeface="微软雅黑" panose="020B0503020204020204" charset="-122"/>
                <a:ea typeface="微软雅黑" panose="020B0503020204020204" charset="-122"/>
              </a:rPr>
              <a:t>集成电路持续往超高密度方向发展，在一块越来越小的芯片上，整合了百亿个晶体管，使得芯片对缺陷的容忍度越来越低，更多更小尺寸的缺陷也逐渐成为影响良率的重要因素，所以，想要使产品良率得到提升就必须控制并降低缺陷的数量。</a:t>
            </a:r>
          </a:p>
        </p:txBody>
      </p:sp>
      <p:pic>
        <p:nvPicPr>
          <p:cNvPr id="7173" name="Picture 2"/>
          <p:cNvPicPr>
            <a:picLocks noChangeAspect="1"/>
          </p:cNvPicPr>
          <p:nvPr/>
        </p:nvPicPr>
        <p:blipFill>
          <a:blip r:embed="rId2"/>
          <a:stretch>
            <a:fillRect/>
          </a:stretch>
        </p:blipFill>
        <p:spPr>
          <a:xfrm>
            <a:off x="1480820" y="2700179"/>
            <a:ext cx="4219575" cy="2803525"/>
          </a:xfrm>
          <a:prstGeom prst="rect">
            <a:avLst/>
          </a:prstGeom>
          <a:noFill/>
          <a:ln w="9525">
            <a:noFill/>
          </a:ln>
        </p:spPr>
      </p:pic>
      <p:pic>
        <p:nvPicPr>
          <p:cNvPr id="7175" name="Picture 2" descr="C:\Documents and Settings\00759\My Documents\My Documents\I J\53-6.jpg"/>
          <p:cNvPicPr>
            <a:picLocks noChangeAspect="1"/>
          </p:cNvPicPr>
          <p:nvPr/>
        </p:nvPicPr>
        <p:blipFill>
          <a:blip r:embed="rId3"/>
          <a:srcRect l="14418" t="22868" r="14629" b="13081"/>
          <a:stretch>
            <a:fillRect/>
          </a:stretch>
        </p:blipFill>
        <p:spPr>
          <a:xfrm>
            <a:off x="6744018" y="2713038"/>
            <a:ext cx="4249737" cy="2803525"/>
          </a:xfrm>
          <a:prstGeom prst="rect">
            <a:avLst/>
          </a:prstGeom>
          <a:noFill/>
          <a:ln w="9525">
            <a:noFill/>
          </a:ln>
        </p:spPr>
      </p:pic>
      <p:sp>
        <p:nvSpPr>
          <p:cNvPr id="7176" name="TextBox 2"/>
          <p:cNvSpPr txBox="1"/>
          <p:nvPr/>
        </p:nvSpPr>
        <p:spPr>
          <a:xfrm>
            <a:off x="2278698" y="5590858"/>
            <a:ext cx="2589212" cy="3371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zh-CN" altLang="en-US" sz="1600" dirty="0">
                <a:solidFill>
                  <a:schemeClr val="tx1"/>
                </a:solidFill>
              </a:rPr>
              <a:t>头发直径：</a:t>
            </a:r>
            <a:r>
              <a:rPr lang="zh-CN" altLang="en-US" sz="1600" b="1" dirty="0">
                <a:solidFill>
                  <a:schemeClr val="tx1"/>
                </a:solidFill>
              </a:rPr>
              <a:t>约</a:t>
            </a:r>
            <a:r>
              <a:rPr lang="en-US" altLang="zh-CN" sz="1600" b="1" dirty="0">
                <a:solidFill>
                  <a:schemeClr val="tx1"/>
                </a:solidFill>
              </a:rPr>
              <a:t>7~8</a:t>
            </a:r>
            <a:r>
              <a:rPr lang="zh-CN" altLang="en-US" sz="1600" b="1" dirty="0">
                <a:solidFill>
                  <a:schemeClr val="tx1"/>
                </a:solidFill>
              </a:rPr>
              <a:t>万纳米</a:t>
            </a:r>
          </a:p>
        </p:txBody>
      </p:sp>
      <p:sp>
        <p:nvSpPr>
          <p:cNvPr id="7177" name="TextBox 8"/>
          <p:cNvSpPr txBox="1"/>
          <p:nvPr/>
        </p:nvSpPr>
        <p:spPr>
          <a:xfrm>
            <a:off x="7536180" y="5590858"/>
            <a:ext cx="2881313" cy="3371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zh-CN" altLang="en-US" sz="1600" dirty="0">
                <a:solidFill>
                  <a:schemeClr val="tx1"/>
                </a:solidFill>
              </a:rPr>
              <a:t>创芯中心目前工艺：</a:t>
            </a:r>
            <a:r>
              <a:rPr lang="en-US" altLang="zh-CN" sz="1600" dirty="0"/>
              <a:t>55</a:t>
            </a:r>
            <a:r>
              <a:rPr lang="zh-CN" altLang="en-US" sz="1600" b="1" dirty="0">
                <a:solidFill>
                  <a:schemeClr val="tx1"/>
                </a:solidFill>
              </a:rPr>
              <a:t>纳米</a:t>
            </a:r>
          </a:p>
        </p:txBody>
      </p:sp>
      <p:sp>
        <p:nvSpPr>
          <p:cNvPr id="5" name="右箭头 4"/>
          <p:cNvSpPr/>
          <p:nvPr/>
        </p:nvSpPr>
        <p:spPr>
          <a:xfrm>
            <a:off x="5989320" y="3793490"/>
            <a:ext cx="432435" cy="514985"/>
          </a:xfrm>
          <a:prstGeom prst="rightArrow">
            <a:avLst>
              <a:gd name="adj1" fmla="val 49908"/>
              <a:gd name="adj2" fmla="val 50000"/>
            </a:avLst>
          </a:prstGeom>
          <a:solidFill>
            <a:srgbClr val="0070C0"/>
          </a:solidFill>
        </p:spPr>
        <p:style>
          <a:lnRef idx="1">
            <a:schemeClr val="accent5"/>
          </a:lnRef>
          <a:fillRef idx="3">
            <a:schemeClr val="accent5"/>
          </a:fillRef>
          <a:effectRef idx="2">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FF"/>
              </a:solidFill>
              <a:effectLst/>
              <a:uLnTx/>
              <a:uFillTx/>
              <a:latin typeface="+mn-lt"/>
              <a:ea typeface="+mn-ea"/>
              <a:cs typeface="+mn-cs"/>
            </a:endParaRPr>
          </a:p>
        </p:txBody>
      </p:sp>
      <p:sp>
        <p:nvSpPr>
          <p:cNvPr id="3" name="TextBox 10"/>
          <p:cNvSpPr txBox="1"/>
          <p:nvPr/>
        </p:nvSpPr>
        <p:spPr>
          <a:xfrm>
            <a:off x="5701030" y="3456305"/>
            <a:ext cx="1009650"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zh-CN" sz="1600" b="1" dirty="0">
                <a:solidFill>
                  <a:srgbClr val="0070C0"/>
                </a:solidFill>
              </a:rPr>
              <a:t>1/3000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7436" y="125232"/>
            <a:ext cx="10515600" cy="1325563"/>
          </a:xfrm>
        </p:spPr>
        <p:txBody>
          <a:bodyPr/>
          <a:lstStyle/>
          <a:p>
            <a:r>
              <a:rPr lang="zh-CN" altLang="en-US" dirty="0"/>
              <a:t>专业名词介绍</a:t>
            </a:r>
          </a:p>
        </p:txBody>
      </p:sp>
      <p:sp>
        <p:nvSpPr>
          <p:cNvPr id="4" name="灯片编号占位符 3"/>
          <p:cNvSpPr>
            <a:spLocks noGrp="1"/>
          </p:cNvSpPr>
          <p:nvPr>
            <p:ph type="sldNum" sz="quarter" idx="10"/>
          </p:nvPr>
        </p:nvSpPr>
        <p:spPr/>
        <p:txBody>
          <a:bodyPr/>
          <a:lstStyle/>
          <a:p>
            <a:fld id="{717E56CB-F4D9-4AF7-9974-833624EA1089}" type="slidenum">
              <a:rPr lang="zh-CN" altLang="en-US" smtClean="0">
                <a:solidFill>
                  <a:prstClr val="white"/>
                </a:solidFill>
              </a:rPr>
              <a:t>6</a:t>
            </a:fld>
            <a:endParaRPr lang="zh-CN" altLang="en-US" dirty="0">
              <a:solidFill>
                <a:prstClr val="white"/>
              </a:solidFill>
            </a:endParaRPr>
          </a:p>
        </p:txBody>
      </p:sp>
      <p:pic>
        <p:nvPicPr>
          <p:cNvPr id="6" name="图片 5"/>
          <p:cNvPicPr>
            <a:picLocks noChangeAspect="1"/>
          </p:cNvPicPr>
          <p:nvPr/>
        </p:nvPicPr>
        <p:blipFill>
          <a:blip r:embed="rId2"/>
          <a:stretch>
            <a:fillRect/>
          </a:stretch>
        </p:blipFill>
        <p:spPr>
          <a:xfrm>
            <a:off x="1007436" y="1124744"/>
            <a:ext cx="9913100" cy="4797728"/>
          </a:xfrm>
          <a:prstGeom prst="rect">
            <a:avLst/>
          </a:prstGeom>
        </p:spPr>
      </p:pic>
    </p:spTree>
    <p:extLst>
      <p:ext uri="{BB962C8B-B14F-4D97-AF65-F5344CB8AC3E}">
        <p14:creationId xmlns:p14="http://schemas.microsoft.com/office/powerpoint/2010/main" val="1511128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007745" y="224155"/>
            <a:ext cx="3409315" cy="768350"/>
          </a:xfrm>
        </p:spPr>
        <p:txBody>
          <a:bodyPr/>
          <a:lstStyle/>
          <a:p>
            <a:r>
              <a:rPr lang="zh-CN" altLang="en-US" dirty="0">
                <a:sym typeface="+mn-ea"/>
              </a:rPr>
              <a:t>缺陷来源</a:t>
            </a:r>
          </a:p>
        </p:txBody>
      </p:sp>
      <p:sp>
        <p:nvSpPr>
          <p:cNvPr id="4" name="灯片编号占位符 3"/>
          <p:cNvSpPr>
            <a:spLocks noGrp="1"/>
          </p:cNvSpPr>
          <p:nvPr>
            <p:ph type="sldNum" sz="quarter" idx="10"/>
          </p:nvPr>
        </p:nvSpPr>
        <p:spPr/>
        <p:txBody>
          <a:bodyPr/>
          <a:lstStyle/>
          <a:p>
            <a:fld id="{717E56CB-F4D9-4AF7-9974-833624EA1089}" type="slidenum">
              <a:rPr lang="zh-CN" altLang="en-US" smtClean="0">
                <a:solidFill>
                  <a:prstClr val="white"/>
                </a:solidFill>
              </a:rPr>
              <a:t>7</a:t>
            </a:fld>
            <a:endParaRPr lang="zh-CN" altLang="en-US" dirty="0">
              <a:solidFill>
                <a:prstClr val="white"/>
              </a:solidFill>
            </a:endParaRPr>
          </a:p>
        </p:txBody>
      </p:sp>
      <p:sp>
        <p:nvSpPr>
          <p:cNvPr id="9219" name="TextBox 6"/>
          <p:cNvSpPr txBox="1"/>
          <p:nvPr/>
        </p:nvSpPr>
        <p:spPr>
          <a:xfrm>
            <a:off x="839416" y="1268760"/>
            <a:ext cx="8964613" cy="5530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150000"/>
              </a:lnSpc>
              <a:spcBef>
                <a:spcPts val="0"/>
              </a:spcBef>
              <a:buClrTx/>
              <a:buSzTx/>
              <a:buFont typeface="Wingdings" panose="05000000000000000000" charset="0"/>
              <a:buChar char="Ø"/>
            </a:pPr>
            <a:r>
              <a:rPr lang="zh-CN" altLang="en-US" sz="2000" dirty="0">
                <a:latin typeface="微软雅黑" panose="020B0503020204020204" charset="-122"/>
                <a:ea typeface="微软雅黑" panose="020B0503020204020204" charset="-122"/>
                <a:sym typeface="+mn-ea"/>
              </a:rPr>
              <a:t>集成电路的缺陷即晶圆上存在的有形污染与瑕疵，主要包括：</a:t>
            </a:r>
          </a:p>
        </p:txBody>
      </p:sp>
      <p:sp>
        <p:nvSpPr>
          <p:cNvPr id="15" name="文本框 14"/>
          <p:cNvSpPr txBox="1"/>
          <p:nvPr/>
        </p:nvSpPr>
        <p:spPr>
          <a:xfrm>
            <a:off x="1199655" y="1821845"/>
            <a:ext cx="7087235" cy="2168525"/>
          </a:xfrm>
          <a:prstGeom prst="rect">
            <a:avLst/>
          </a:prstGeom>
          <a:noFill/>
        </p:spPr>
        <p:txBody>
          <a:bodyPr wrap="square" rtlCol="0" anchor="t">
            <a:spAutoFit/>
          </a:bodyPr>
          <a:lstStyle/>
          <a:p>
            <a:pPr>
              <a:lnSpc>
                <a:spcPct val="150000"/>
              </a:lnSpc>
            </a:pPr>
            <a:r>
              <a:rPr lang="zh-CN" altLang="en-US" b="1" dirty="0">
                <a:solidFill>
                  <a:srgbClr val="0000FF"/>
                </a:solidFill>
                <a:latin typeface="微软雅黑" panose="020B0503020204020204" charset="-122"/>
                <a:ea typeface="微软雅黑" panose="020B0503020204020204" charset="-122"/>
                <a:cs typeface="微软雅黑" panose="020B0503020204020204" charset="-122"/>
              </a:rPr>
              <a:t>机台设备</a:t>
            </a:r>
            <a:r>
              <a:rPr lang="zh-CN" altLang="en-US" dirty="0">
                <a:latin typeface="微软雅黑" panose="020B0503020204020204" charset="-122"/>
                <a:ea typeface="微软雅黑" panose="020B0503020204020204" charset="-122"/>
                <a:cs typeface="微软雅黑" panose="020B0503020204020204" charset="-122"/>
              </a:rPr>
              <a:t>：零件老化与设备异常在运行中产生的缺陷。</a:t>
            </a:r>
          </a:p>
          <a:p>
            <a:pPr>
              <a:lnSpc>
                <a:spcPct val="150000"/>
              </a:lnSpc>
            </a:pPr>
            <a:r>
              <a:rPr lang="zh-CN" altLang="en-US" b="1" dirty="0">
                <a:solidFill>
                  <a:srgbClr val="0000FF"/>
                </a:solidFill>
                <a:latin typeface="微软雅黑" panose="020B0503020204020204" charset="-122"/>
                <a:ea typeface="微软雅黑" panose="020B0503020204020204" charset="-122"/>
                <a:cs typeface="微软雅黑" panose="020B0503020204020204" charset="-122"/>
              </a:rPr>
              <a:t>工艺方法</a:t>
            </a:r>
            <a:r>
              <a:rPr lang="zh-CN" altLang="en-US" dirty="0">
                <a:latin typeface="微软雅黑" panose="020B0503020204020204" charset="-122"/>
                <a:ea typeface="微软雅黑" panose="020B0503020204020204" charset="-122"/>
                <a:cs typeface="微软雅黑" panose="020B0503020204020204" charset="-122"/>
              </a:rPr>
              <a:t>：工艺最终优化之前在制程反应中所产生的副生成物。</a:t>
            </a:r>
          </a:p>
          <a:p>
            <a:pPr>
              <a:lnSpc>
                <a:spcPct val="150000"/>
              </a:lnSpc>
            </a:pPr>
            <a:r>
              <a:rPr lang="zh-CN" altLang="en-US" b="1" dirty="0">
                <a:solidFill>
                  <a:srgbClr val="0000FF"/>
                </a:solidFill>
                <a:latin typeface="微软雅黑" panose="020B0503020204020204" charset="-122"/>
                <a:ea typeface="微软雅黑" panose="020B0503020204020204" charset="-122"/>
                <a:cs typeface="微软雅黑" panose="020B0503020204020204" charset="-122"/>
              </a:rPr>
              <a:t>生产环境</a:t>
            </a:r>
            <a:r>
              <a:rPr lang="zh-CN" altLang="en-US" dirty="0">
                <a:latin typeface="微软雅黑" panose="020B0503020204020204" charset="-122"/>
                <a:ea typeface="微软雅黑" panose="020B0503020204020204" charset="-122"/>
                <a:cs typeface="微软雅黑" panose="020B0503020204020204" charset="-122"/>
              </a:rPr>
              <a:t>：包含洁净室颗粒水平，温湿度，静电程度，有机物含量。</a:t>
            </a:r>
          </a:p>
          <a:p>
            <a:pPr>
              <a:lnSpc>
                <a:spcPct val="150000"/>
              </a:lnSpc>
            </a:pPr>
            <a:r>
              <a:rPr lang="zh-CN" altLang="en-US" b="1" dirty="0">
                <a:solidFill>
                  <a:srgbClr val="0000FF"/>
                </a:solidFill>
                <a:latin typeface="微软雅黑" panose="020B0503020204020204" charset="-122"/>
                <a:ea typeface="微软雅黑" panose="020B0503020204020204" charset="-122"/>
                <a:cs typeface="微软雅黑" panose="020B0503020204020204" charset="-122"/>
              </a:rPr>
              <a:t>材料本身</a:t>
            </a:r>
            <a:r>
              <a:rPr lang="zh-CN" altLang="en-US" dirty="0">
                <a:latin typeface="微软雅黑" panose="020B0503020204020204" charset="-122"/>
                <a:ea typeface="微软雅黑" panose="020B0503020204020204" charset="-122"/>
                <a:cs typeface="微软雅黑" panose="020B0503020204020204" charset="-122"/>
              </a:rPr>
              <a:t>：包括晶圆材料,工艺气体，工艺纯水，化学药品。</a:t>
            </a:r>
          </a:p>
          <a:p>
            <a:pPr>
              <a:lnSpc>
                <a:spcPct val="150000"/>
              </a:lnSpc>
            </a:pPr>
            <a:r>
              <a:rPr lang="zh-CN" altLang="en-US" b="1" dirty="0">
                <a:solidFill>
                  <a:srgbClr val="0000FF"/>
                </a:solidFill>
                <a:latin typeface="微软雅黑" panose="020B0503020204020204" charset="-122"/>
                <a:ea typeface="微软雅黑" panose="020B0503020204020204" charset="-122"/>
                <a:cs typeface="微软雅黑" panose="020B0503020204020204" charset="-122"/>
              </a:rPr>
              <a:t>操作人员</a:t>
            </a:r>
            <a:r>
              <a:rPr lang="zh-CN" altLang="en-US" dirty="0">
                <a:latin typeface="微软雅黑" panose="020B0503020204020204" charset="-122"/>
                <a:ea typeface="微软雅黑" panose="020B0503020204020204" charset="-122"/>
                <a:cs typeface="微软雅黑" panose="020B0503020204020204" charset="-122"/>
              </a:rPr>
              <a:t>：包含无尘衣，手套。</a:t>
            </a:r>
          </a:p>
        </p:txBody>
      </p:sp>
      <p:pic>
        <p:nvPicPr>
          <p:cNvPr id="17" name="图片 16"/>
          <p:cNvPicPr>
            <a:picLocks noChangeAspect="1"/>
          </p:cNvPicPr>
          <p:nvPr/>
        </p:nvPicPr>
        <p:blipFill>
          <a:blip r:embed="rId2"/>
          <a:stretch>
            <a:fillRect/>
          </a:stretch>
        </p:blipFill>
        <p:spPr>
          <a:xfrm>
            <a:off x="8184461" y="1988850"/>
            <a:ext cx="3154045" cy="1737995"/>
          </a:xfrm>
          <a:prstGeom prst="rect">
            <a:avLst/>
          </a:prstGeom>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8</a:t>
            </a:fld>
            <a:endParaRPr lang="zh-CN" altLang="en-US" dirty="0">
              <a:solidFill>
                <a:prstClr val="white"/>
              </a:solidFill>
            </a:endParaRPr>
          </a:p>
        </p:txBody>
      </p:sp>
      <p:sp>
        <p:nvSpPr>
          <p:cNvPr id="9219" name="TextBox 6"/>
          <p:cNvSpPr txBox="1"/>
          <p:nvPr/>
        </p:nvSpPr>
        <p:spPr>
          <a:xfrm>
            <a:off x="892968" y="1002665"/>
            <a:ext cx="8964613" cy="5530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150000"/>
              </a:lnSpc>
              <a:spcBef>
                <a:spcPts val="0"/>
              </a:spcBef>
              <a:buClrTx/>
              <a:buSzTx/>
              <a:buFont typeface="Wingdings" panose="05000000000000000000" charset="0"/>
              <a:buChar char="Ø"/>
            </a:pPr>
            <a:r>
              <a:rPr lang="zh-CN" altLang="en-US" sz="2000" dirty="0">
                <a:latin typeface="微软雅黑" panose="020B0503020204020204" charset="-122"/>
                <a:ea typeface="微软雅黑" panose="020B0503020204020204" charset="-122"/>
                <a:sym typeface="+mn-ea"/>
              </a:rPr>
              <a:t>集成电路的缺陷即晶圆上存在的有形污染与瑕疵，主要包括：</a:t>
            </a:r>
          </a:p>
        </p:txBody>
      </p:sp>
      <p:pic>
        <p:nvPicPr>
          <p:cNvPr id="9234" name="Picture 3"/>
          <p:cNvPicPr>
            <a:picLocks noChangeAspect="1"/>
          </p:cNvPicPr>
          <p:nvPr/>
        </p:nvPicPr>
        <p:blipFill>
          <a:blip r:embed="rId2"/>
          <a:srcRect l="50000" t="50000"/>
          <a:stretch>
            <a:fillRect/>
          </a:stretch>
        </p:blipFill>
        <p:spPr>
          <a:xfrm>
            <a:off x="3863975" y="3808730"/>
            <a:ext cx="1511300" cy="1511300"/>
          </a:xfrm>
          <a:prstGeom prst="rect">
            <a:avLst/>
          </a:prstGeom>
          <a:noFill/>
          <a:ln w="9525">
            <a:noFill/>
          </a:ln>
        </p:spPr>
      </p:pic>
      <p:sp>
        <p:nvSpPr>
          <p:cNvPr id="9235" name="TextBox 5"/>
          <p:cNvSpPr txBox="1"/>
          <p:nvPr/>
        </p:nvSpPr>
        <p:spPr>
          <a:xfrm>
            <a:off x="4121785" y="5321300"/>
            <a:ext cx="995680" cy="33718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zh-CN" altLang="en-US" sz="1600" dirty="0">
                <a:solidFill>
                  <a:srgbClr val="0000FE"/>
                </a:solidFill>
                <a:latin typeface="微软雅黑" panose="020B0503020204020204" charset="-122"/>
                <a:ea typeface="微软雅黑" panose="020B0503020204020204" charset="-122"/>
              </a:rPr>
              <a:t>表面异物</a:t>
            </a:r>
          </a:p>
        </p:txBody>
      </p:sp>
      <p:sp>
        <p:nvSpPr>
          <p:cNvPr id="9232" name="TextBox 15"/>
          <p:cNvSpPr txBox="1"/>
          <p:nvPr/>
        </p:nvSpPr>
        <p:spPr>
          <a:xfrm>
            <a:off x="1679575" y="5320030"/>
            <a:ext cx="995680" cy="33718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zh-CN" altLang="en-US" sz="1600" dirty="0">
                <a:solidFill>
                  <a:srgbClr val="0000FE"/>
                </a:solidFill>
                <a:latin typeface="微软雅黑" panose="020B0503020204020204" charset="-122"/>
                <a:ea typeface="微软雅黑" panose="020B0503020204020204" charset="-122"/>
              </a:rPr>
              <a:t>图形缺陷</a:t>
            </a:r>
          </a:p>
        </p:txBody>
      </p:sp>
      <p:pic>
        <p:nvPicPr>
          <p:cNvPr id="9228" name="Picture 4" descr="image001"/>
          <p:cNvPicPr>
            <a:picLocks noChangeAspect="1"/>
          </p:cNvPicPr>
          <p:nvPr/>
        </p:nvPicPr>
        <p:blipFill>
          <a:blip r:embed="rId3"/>
          <a:srcRect l="17917" t="17615" r="18735" b="20499"/>
          <a:stretch>
            <a:fillRect/>
          </a:stretch>
        </p:blipFill>
        <p:spPr>
          <a:xfrm>
            <a:off x="8832215" y="3798570"/>
            <a:ext cx="1510665" cy="1530985"/>
          </a:xfrm>
          <a:prstGeom prst="rect">
            <a:avLst/>
          </a:prstGeom>
          <a:noFill/>
          <a:ln w="9525">
            <a:noFill/>
          </a:ln>
        </p:spPr>
      </p:pic>
      <p:sp>
        <p:nvSpPr>
          <p:cNvPr id="9229" name="TextBox 19"/>
          <p:cNvSpPr txBox="1"/>
          <p:nvPr/>
        </p:nvSpPr>
        <p:spPr>
          <a:xfrm>
            <a:off x="8989060" y="5329555"/>
            <a:ext cx="1198880" cy="33718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zh-CN" altLang="en-US" sz="1600" dirty="0">
                <a:solidFill>
                  <a:srgbClr val="0000FE"/>
                </a:solidFill>
                <a:latin typeface="微软雅黑" panose="020B0503020204020204" charset="-122"/>
                <a:ea typeface="微软雅黑" panose="020B0503020204020204" charset="-122"/>
              </a:rPr>
              <a:t>原材料缺陷</a:t>
            </a:r>
          </a:p>
        </p:txBody>
      </p:sp>
      <p:pic>
        <p:nvPicPr>
          <p:cNvPr id="9226" name="Picture 10"/>
          <p:cNvPicPr>
            <a:picLocks noChangeAspect="1"/>
          </p:cNvPicPr>
          <p:nvPr/>
        </p:nvPicPr>
        <p:blipFill>
          <a:blip r:embed="rId4"/>
          <a:srcRect l="67082" t="50000"/>
          <a:stretch>
            <a:fillRect/>
          </a:stretch>
        </p:blipFill>
        <p:spPr>
          <a:xfrm>
            <a:off x="6384290" y="3808730"/>
            <a:ext cx="1498600" cy="1512570"/>
          </a:xfrm>
          <a:prstGeom prst="rect">
            <a:avLst/>
          </a:prstGeom>
          <a:noFill/>
          <a:ln w="9525">
            <a:noFill/>
          </a:ln>
        </p:spPr>
      </p:pic>
      <p:sp>
        <p:nvSpPr>
          <p:cNvPr id="9227" name="TextBox 17"/>
          <p:cNvSpPr txBox="1"/>
          <p:nvPr/>
        </p:nvSpPr>
        <p:spPr>
          <a:xfrm>
            <a:off x="6534150" y="5329555"/>
            <a:ext cx="1198880" cy="33718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zh-CN" altLang="en-US" sz="1600" dirty="0">
                <a:solidFill>
                  <a:srgbClr val="0000FE"/>
                </a:solidFill>
                <a:latin typeface="微软雅黑" panose="020B0503020204020204" charset="-122"/>
                <a:ea typeface="微软雅黑" panose="020B0503020204020204" charset="-122"/>
              </a:rPr>
              <a:t>化学品残留</a:t>
            </a:r>
          </a:p>
        </p:txBody>
      </p:sp>
      <p:sp>
        <p:nvSpPr>
          <p:cNvPr id="9" name="标题 8"/>
          <p:cNvSpPr>
            <a:spLocks noGrp="1"/>
          </p:cNvSpPr>
          <p:nvPr>
            <p:ph type="title"/>
          </p:nvPr>
        </p:nvSpPr>
        <p:spPr>
          <a:xfrm>
            <a:off x="1007745" y="224155"/>
            <a:ext cx="3409315" cy="768350"/>
          </a:xfrm>
        </p:spPr>
        <p:txBody>
          <a:bodyPr/>
          <a:lstStyle/>
          <a:p>
            <a:r>
              <a:rPr lang="zh-CN" altLang="en-US">
                <a:sym typeface="+mn-ea"/>
              </a:rPr>
              <a:t>缺陷来源</a:t>
            </a:r>
          </a:p>
        </p:txBody>
      </p:sp>
      <p:pic>
        <p:nvPicPr>
          <p:cNvPr id="70" name="Picture 22" descr="C:\Temp\91465\ftp\D081218@211115W0006418192F00000420I00K32344111.jpg"/>
          <p:cNvPicPr>
            <a:picLocks noChangeAspect="1" noChangeArrowheads="1"/>
          </p:cNvPicPr>
          <p:nvPr/>
        </p:nvPicPr>
        <p:blipFill>
          <a:blip r:embed="rId5"/>
          <a:srcRect/>
          <a:stretch>
            <a:fillRect/>
          </a:stretch>
        </p:blipFill>
        <p:spPr>
          <a:xfrm>
            <a:off x="1427480" y="3785870"/>
            <a:ext cx="1510665" cy="1510665"/>
          </a:xfrm>
          <a:prstGeom prst="rect">
            <a:avLst/>
          </a:prstGeom>
          <a:noFill/>
        </p:spPr>
      </p:pic>
      <p:sp>
        <p:nvSpPr>
          <p:cNvPr id="3" name="文本框 2"/>
          <p:cNvSpPr txBox="1"/>
          <p:nvPr/>
        </p:nvSpPr>
        <p:spPr>
          <a:xfrm>
            <a:off x="3690620" y="5652135"/>
            <a:ext cx="1870075" cy="460375"/>
          </a:xfrm>
          <a:prstGeom prst="rect">
            <a:avLst/>
          </a:prstGeom>
          <a:noFill/>
        </p:spPr>
        <p:txBody>
          <a:bodyPr wrap="square" rtlCol="0" anchor="t">
            <a:spAutoFit/>
          </a:bodyPr>
          <a:lstStyle/>
          <a:p>
            <a:pPr algn="ctr"/>
            <a:r>
              <a:rPr lang="zh-CN" altLang="en-US" sz="1200">
                <a:latin typeface="微软雅黑" panose="020B0503020204020204" charset="-122"/>
                <a:ea typeface="微软雅黑" panose="020B0503020204020204" charset="-122"/>
                <a:sym typeface="+mn-ea"/>
              </a:rPr>
              <a:t>成因：环境</a:t>
            </a:r>
            <a:r>
              <a:rPr lang="zh-CN" altLang="en-US" sz="1200">
                <a:latin typeface="微软雅黑" panose="020B0503020204020204" charset="-122"/>
                <a:ea typeface="微软雅黑" panose="020B0503020204020204" charset="-122"/>
              </a:rPr>
              <a:t>微尘、工艺残留物或不良反应生成物等</a:t>
            </a:r>
          </a:p>
        </p:txBody>
      </p:sp>
      <p:sp>
        <p:nvSpPr>
          <p:cNvPr id="5" name="文本框 4"/>
          <p:cNvSpPr txBox="1"/>
          <p:nvPr/>
        </p:nvSpPr>
        <p:spPr>
          <a:xfrm>
            <a:off x="1081405" y="5657215"/>
            <a:ext cx="2202815" cy="645160"/>
          </a:xfrm>
          <a:prstGeom prst="rect">
            <a:avLst/>
          </a:prstGeom>
          <a:noFill/>
        </p:spPr>
        <p:txBody>
          <a:bodyPr wrap="square" rtlCol="0" anchor="t">
            <a:spAutoFit/>
          </a:bodyPr>
          <a:lstStyle/>
          <a:p>
            <a:pPr algn="ctr"/>
            <a:r>
              <a:rPr lang="zh-CN" altLang="en-US" sz="1200">
                <a:latin typeface="微软雅黑" panose="020B0503020204020204" charset="-122"/>
                <a:ea typeface="微软雅黑" panose="020B0503020204020204" charset="-122"/>
                <a:sym typeface="+mn-ea"/>
              </a:rPr>
              <a:t>成因：</a:t>
            </a:r>
            <a:r>
              <a:rPr lang="en-US" altLang="zh-CN" sz="1200">
                <a:latin typeface="微软雅黑" panose="020B0503020204020204" charset="-122"/>
                <a:ea typeface="微软雅黑" panose="020B0503020204020204" charset="-122"/>
                <a:cs typeface="微软雅黑" panose="020B0503020204020204" charset="-122"/>
              </a:rPr>
              <a:t>Litho</a:t>
            </a:r>
            <a:r>
              <a:rPr lang="zh-CN" altLang="en-US" sz="1200">
                <a:latin typeface="微软雅黑" panose="020B0503020204020204" charset="-122"/>
                <a:ea typeface="微软雅黑" panose="020B0503020204020204" charset="-122"/>
                <a:cs typeface="微软雅黑" panose="020B0503020204020204" charset="-122"/>
                <a:sym typeface="+mn-ea"/>
              </a:rPr>
              <a:t>异常成象、</a:t>
            </a:r>
            <a:r>
              <a:rPr lang="en-US" altLang="zh-CN" sz="1200">
                <a:latin typeface="微软雅黑" panose="020B0503020204020204" charset="-122"/>
                <a:ea typeface="微软雅黑" panose="020B0503020204020204" charset="-122"/>
                <a:cs typeface="微软雅黑" panose="020B0503020204020204" charset="-122"/>
              </a:rPr>
              <a:t>E</a:t>
            </a:r>
            <a:r>
              <a:rPr lang="zh-CN" altLang="en-US" sz="1200">
                <a:latin typeface="微软雅黑" panose="020B0503020204020204" charset="-122"/>
                <a:ea typeface="微软雅黑" panose="020B0503020204020204" charset="-122"/>
                <a:cs typeface="微软雅黑" panose="020B0503020204020204" charset="-122"/>
              </a:rPr>
              <a:t>tch过程中因微粒阻挡造成的材料残留或机械性刮伤变形等</a:t>
            </a:r>
          </a:p>
        </p:txBody>
      </p:sp>
      <p:sp>
        <p:nvSpPr>
          <p:cNvPr id="6" name="文本框 5"/>
          <p:cNvSpPr txBox="1"/>
          <p:nvPr/>
        </p:nvSpPr>
        <p:spPr>
          <a:xfrm>
            <a:off x="6381115" y="5677535"/>
            <a:ext cx="1492250" cy="460375"/>
          </a:xfrm>
          <a:prstGeom prst="rect">
            <a:avLst/>
          </a:prstGeom>
          <a:noFill/>
        </p:spPr>
        <p:txBody>
          <a:bodyPr wrap="square" rtlCol="0" anchor="t">
            <a:spAutoFit/>
          </a:bodyPr>
          <a:lstStyle/>
          <a:p>
            <a:pPr algn="ctr"/>
            <a:r>
              <a:rPr lang="zh-CN" altLang="en-US" sz="1200">
                <a:latin typeface="微软雅黑" panose="020B0503020204020204" charset="-122"/>
                <a:ea typeface="微软雅黑" panose="020B0503020204020204" charset="-122"/>
                <a:sym typeface="+mn-ea"/>
              </a:rPr>
              <a:t>成因：</a:t>
            </a:r>
            <a:r>
              <a:rPr lang="zh-CN" altLang="en-US" sz="1200">
                <a:latin typeface="微软雅黑" panose="020B0503020204020204" charset="-122"/>
                <a:ea typeface="微软雅黑" panose="020B0503020204020204" charset="-122"/>
              </a:rPr>
              <a:t>残留化学药品，有机溶剂等</a:t>
            </a:r>
          </a:p>
        </p:txBody>
      </p:sp>
      <p:sp>
        <p:nvSpPr>
          <p:cNvPr id="7" name="文本框 6"/>
          <p:cNvSpPr txBox="1"/>
          <p:nvPr/>
        </p:nvSpPr>
        <p:spPr>
          <a:xfrm>
            <a:off x="8714740" y="5685790"/>
            <a:ext cx="1746885" cy="460375"/>
          </a:xfrm>
          <a:prstGeom prst="rect">
            <a:avLst/>
          </a:prstGeom>
          <a:noFill/>
        </p:spPr>
        <p:txBody>
          <a:bodyPr wrap="square" rtlCol="0" anchor="t">
            <a:spAutoFit/>
          </a:bodyPr>
          <a:lstStyle/>
          <a:p>
            <a:pPr algn="ctr"/>
            <a:r>
              <a:rPr lang="zh-CN" altLang="en-US" sz="1200">
                <a:latin typeface="微软雅黑" panose="020B0503020204020204" charset="-122"/>
                <a:ea typeface="微软雅黑" panose="020B0503020204020204" charset="-122"/>
              </a:rPr>
              <a:t>成因：晶圆自身制造过程中引起的晶格缺陷</a:t>
            </a:r>
          </a:p>
        </p:txBody>
      </p:sp>
      <p:sp>
        <p:nvSpPr>
          <p:cNvPr id="15" name="文本框 14"/>
          <p:cNvSpPr txBox="1"/>
          <p:nvPr/>
        </p:nvSpPr>
        <p:spPr>
          <a:xfrm>
            <a:off x="1228090" y="1390015"/>
            <a:ext cx="7087235" cy="2168525"/>
          </a:xfrm>
          <a:prstGeom prst="rect">
            <a:avLst/>
          </a:prstGeom>
          <a:noFill/>
        </p:spPr>
        <p:txBody>
          <a:bodyPr wrap="square" rtlCol="0" anchor="t">
            <a:spAutoFit/>
          </a:bodyPr>
          <a:lstStyle/>
          <a:p>
            <a:pPr>
              <a:lnSpc>
                <a:spcPct val="150000"/>
              </a:lnSpc>
            </a:pPr>
            <a:r>
              <a:rPr lang="zh-CN" altLang="en-US" b="1">
                <a:solidFill>
                  <a:srgbClr val="0000FF"/>
                </a:solidFill>
                <a:latin typeface="微软雅黑" panose="020B0503020204020204" charset="-122"/>
                <a:ea typeface="微软雅黑" panose="020B0503020204020204" charset="-122"/>
                <a:cs typeface="微软雅黑" panose="020B0503020204020204" charset="-122"/>
              </a:rPr>
              <a:t>机台设备</a:t>
            </a:r>
            <a:r>
              <a:rPr lang="zh-CN" altLang="en-US">
                <a:latin typeface="微软雅黑" panose="020B0503020204020204" charset="-122"/>
                <a:ea typeface="微软雅黑" panose="020B0503020204020204" charset="-122"/>
                <a:cs typeface="微软雅黑" panose="020B0503020204020204" charset="-122"/>
              </a:rPr>
              <a:t>：零件老化与设备异常在运行中产生的缺陷。</a:t>
            </a:r>
          </a:p>
          <a:p>
            <a:pPr>
              <a:lnSpc>
                <a:spcPct val="150000"/>
              </a:lnSpc>
            </a:pPr>
            <a:r>
              <a:rPr lang="zh-CN" altLang="en-US" b="1">
                <a:solidFill>
                  <a:srgbClr val="0000FF"/>
                </a:solidFill>
                <a:latin typeface="微软雅黑" panose="020B0503020204020204" charset="-122"/>
                <a:ea typeface="微软雅黑" panose="020B0503020204020204" charset="-122"/>
                <a:cs typeface="微软雅黑" panose="020B0503020204020204" charset="-122"/>
              </a:rPr>
              <a:t>工艺方法</a:t>
            </a:r>
            <a:r>
              <a:rPr lang="zh-CN" altLang="en-US">
                <a:latin typeface="微软雅黑" panose="020B0503020204020204" charset="-122"/>
                <a:ea typeface="微软雅黑" panose="020B0503020204020204" charset="-122"/>
                <a:cs typeface="微软雅黑" panose="020B0503020204020204" charset="-122"/>
              </a:rPr>
              <a:t>：工艺最终优化之前在制程反应中所产生的副生成物。</a:t>
            </a:r>
          </a:p>
          <a:p>
            <a:pPr>
              <a:lnSpc>
                <a:spcPct val="150000"/>
              </a:lnSpc>
            </a:pPr>
            <a:r>
              <a:rPr lang="zh-CN" altLang="en-US" b="1">
                <a:solidFill>
                  <a:srgbClr val="0000FF"/>
                </a:solidFill>
                <a:latin typeface="微软雅黑" panose="020B0503020204020204" charset="-122"/>
                <a:ea typeface="微软雅黑" panose="020B0503020204020204" charset="-122"/>
                <a:cs typeface="微软雅黑" panose="020B0503020204020204" charset="-122"/>
              </a:rPr>
              <a:t>生产环境</a:t>
            </a:r>
            <a:r>
              <a:rPr lang="zh-CN" altLang="en-US">
                <a:latin typeface="微软雅黑" panose="020B0503020204020204" charset="-122"/>
                <a:ea typeface="微软雅黑" panose="020B0503020204020204" charset="-122"/>
                <a:cs typeface="微软雅黑" panose="020B0503020204020204" charset="-122"/>
              </a:rPr>
              <a:t>：包含洁净室颗粒水平，温湿度，静电程度，有机物含量。</a:t>
            </a:r>
          </a:p>
          <a:p>
            <a:pPr>
              <a:lnSpc>
                <a:spcPct val="150000"/>
              </a:lnSpc>
            </a:pPr>
            <a:r>
              <a:rPr lang="zh-CN" altLang="en-US" b="1">
                <a:solidFill>
                  <a:srgbClr val="0000FF"/>
                </a:solidFill>
                <a:latin typeface="微软雅黑" panose="020B0503020204020204" charset="-122"/>
                <a:ea typeface="微软雅黑" panose="020B0503020204020204" charset="-122"/>
                <a:cs typeface="微软雅黑" panose="020B0503020204020204" charset="-122"/>
              </a:rPr>
              <a:t>材料本身</a:t>
            </a:r>
            <a:r>
              <a:rPr lang="zh-CN" altLang="en-US">
                <a:latin typeface="微软雅黑" panose="020B0503020204020204" charset="-122"/>
                <a:ea typeface="微软雅黑" panose="020B0503020204020204" charset="-122"/>
                <a:cs typeface="微软雅黑" panose="020B0503020204020204" charset="-122"/>
              </a:rPr>
              <a:t>：包括晶圆材料,工艺气体，工艺纯水，化学药品。</a:t>
            </a:r>
          </a:p>
          <a:p>
            <a:pPr>
              <a:lnSpc>
                <a:spcPct val="150000"/>
              </a:lnSpc>
            </a:pPr>
            <a:r>
              <a:rPr lang="zh-CN" altLang="en-US" b="1">
                <a:solidFill>
                  <a:srgbClr val="0000FF"/>
                </a:solidFill>
                <a:latin typeface="微软雅黑" panose="020B0503020204020204" charset="-122"/>
                <a:ea typeface="微软雅黑" panose="020B0503020204020204" charset="-122"/>
                <a:cs typeface="微软雅黑" panose="020B0503020204020204" charset="-122"/>
              </a:rPr>
              <a:t>操作人员</a:t>
            </a:r>
            <a:r>
              <a:rPr lang="zh-CN" altLang="en-US">
                <a:latin typeface="微软雅黑" panose="020B0503020204020204" charset="-122"/>
                <a:ea typeface="微软雅黑" panose="020B0503020204020204" charset="-122"/>
                <a:cs typeface="微软雅黑" panose="020B0503020204020204" charset="-122"/>
              </a:rPr>
              <a:t>：包含无尘衣，手套。</a:t>
            </a:r>
          </a:p>
        </p:txBody>
      </p:sp>
      <p:pic>
        <p:nvPicPr>
          <p:cNvPr id="17" name="图片 16"/>
          <p:cNvPicPr>
            <a:picLocks noChangeAspect="1"/>
          </p:cNvPicPr>
          <p:nvPr/>
        </p:nvPicPr>
        <p:blipFill>
          <a:blip r:embed="rId6"/>
          <a:stretch>
            <a:fillRect/>
          </a:stretch>
        </p:blipFill>
        <p:spPr>
          <a:xfrm>
            <a:off x="8256270" y="1557020"/>
            <a:ext cx="3154045" cy="1737995"/>
          </a:xfrm>
          <a:prstGeom prst="rect">
            <a:avLst/>
          </a:prstGeom>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72331" y="6520260"/>
            <a:ext cx="2844800" cy="365125"/>
          </a:xfrm>
          <a:prstGeom prst="rect">
            <a:avLst/>
          </a:prstGeom>
        </p:spPr>
        <p:txBody>
          <a:bodyPr vert="horz" lIns="91440" tIns="45720" rIns="91440" bIns="45720" rtlCol="0" anchor="ctr"/>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bg1"/>
                </a:solidFill>
                <a:effectLst>
                  <a:outerShdw blurRad="38100" dist="38100" dir="2700000" algn="tl">
                    <a:srgbClr val="000000">
                      <a:alpha val="43137"/>
                    </a:srgbClr>
                  </a:outerShdw>
                </a:effectLst>
                <a:latin typeface="Arial" panose="020B060402020209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a:lstStyle>
          <a:p>
            <a:fld id="{717E56CB-F4D9-4AF7-9974-833624EA1089}" type="slidenum">
              <a:rPr lang="zh-CN" altLang="en-US" smtClean="0">
                <a:solidFill>
                  <a:prstClr val="white"/>
                </a:solidFill>
              </a:rPr>
              <a:pPr/>
              <a:t>9</a:t>
            </a:fld>
            <a:endParaRPr lang="zh-CN" altLang="en-US" dirty="0">
              <a:solidFill>
                <a:prstClr val="white"/>
              </a:solidFill>
            </a:endParaRPr>
          </a:p>
        </p:txBody>
      </p:sp>
      <p:sp>
        <p:nvSpPr>
          <p:cNvPr id="8194" name="Text Box 5"/>
          <p:cNvSpPr txBox="1"/>
          <p:nvPr/>
        </p:nvSpPr>
        <p:spPr>
          <a:xfrm>
            <a:off x="1524000" y="914400"/>
            <a:ext cx="9296400" cy="3683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1800" dirty="0">
                <a:latin typeface="微软雅黑" panose="020B0503020204020204" charset="-122"/>
                <a:ea typeface="微软雅黑" panose="020B0503020204020204" charset="-122"/>
              </a:rPr>
              <a:t>                </a:t>
            </a:r>
          </a:p>
        </p:txBody>
      </p:sp>
      <p:sp>
        <p:nvSpPr>
          <p:cNvPr id="8195" name="Text Box 7"/>
          <p:cNvSpPr txBox="1"/>
          <p:nvPr/>
        </p:nvSpPr>
        <p:spPr>
          <a:xfrm>
            <a:off x="858837" y="1046797"/>
            <a:ext cx="10474325" cy="101473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150000"/>
              </a:lnSpc>
              <a:spcBef>
                <a:spcPts val="0"/>
              </a:spcBef>
              <a:buClrTx/>
              <a:buSzTx/>
              <a:buFont typeface="Wingdings" panose="05000000000000000000" charset="0"/>
              <a:buChar char="Ø"/>
            </a:pPr>
            <a:r>
              <a:rPr lang="zh-CN" altLang="en-US" sz="2000" dirty="0">
                <a:latin typeface="微软雅黑" panose="020B0503020204020204" charset="-122"/>
                <a:ea typeface="微软雅黑" panose="020B0503020204020204" charset="-122"/>
                <a:sym typeface="+mn-ea"/>
              </a:rPr>
              <a:t>晶圆从下线生产到完成出货，整个制造过程需要经过数百道工艺步骤，每个步骤都有可能产生缺陷。因此在工艺步骤之间穿插进行缺陷检验可以及时发现问题，避免造成重大损失。</a:t>
            </a:r>
          </a:p>
        </p:txBody>
      </p:sp>
      <p:pic>
        <p:nvPicPr>
          <p:cNvPr id="8208" name="Picture 156" descr="patterning-diagram"/>
          <p:cNvPicPr>
            <a:picLocks noChangeAspect="1"/>
          </p:cNvPicPr>
          <p:nvPr/>
        </p:nvPicPr>
        <p:blipFill>
          <a:blip r:embed="rId2"/>
          <a:srcRect t="25742"/>
          <a:stretch>
            <a:fillRect/>
          </a:stretch>
        </p:blipFill>
        <p:spPr>
          <a:xfrm>
            <a:off x="3220085" y="4076700"/>
            <a:ext cx="1769110" cy="1859280"/>
          </a:xfrm>
          <a:prstGeom prst="rect">
            <a:avLst/>
          </a:prstGeom>
          <a:noFill/>
          <a:ln w="9525">
            <a:noFill/>
          </a:ln>
        </p:spPr>
      </p:pic>
      <p:pic>
        <p:nvPicPr>
          <p:cNvPr id="8209" name="Picture 163" descr="Final Chip"/>
          <p:cNvPicPr>
            <a:picLocks noChangeAspect="1"/>
          </p:cNvPicPr>
          <p:nvPr/>
        </p:nvPicPr>
        <p:blipFill>
          <a:blip r:embed="rId3"/>
          <a:stretch>
            <a:fillRect/>
          </a:stretch>
        </p:blipFill>
        <p:spPr>
          <a:xfrm>
            <a:off x="8980805" y="3999865"/>
            <a:ext cx="1718945" cy="1718945"/>
          </a:xfrm>
          <a:prstGeom prst="rect">
            <a:avLst/>
          </a:prstGeom>
          <a:noFill/>
          <a:ln w="9525">
            <a:noFill/>
          </a:ln>
        </p:spPr>
      </p:pic>
      <p:pic>
        <p:nvPicPr>
          <p:cNvPr id="8210" name="Picture 169" descr="Etching"/>
          <p:cNvPicPr>
            <a:picLocks noChangeAspect="1"/>
          </p:cNvPicPr>
          <p:nvPr/>
        </p:nvPicPr>
        <p:blipFill>
          <a:blip r:embed="rId4"/>
          <a:srcRect t="2337"/>
          <a:stretch>
            <a:fillRect/>
          </a:stretch>
        </p:blipFill>
        <p:spPr>
          <a:xfrm>
            <a:off x="5116195" y="4159885"/>
            <a:ext cx="1475105" cy="1440815"/>
          </a:xfrm>
          <a:prstGeom prst="rect">
            <a:avLst/>
          </a:prstGeom>
          <a:noFill/>
          <a:ln w="9525">
            <a:noFill/>
          </a:ln>
        </p:spPr>
      </p:pic>
      <p:pic>
        <p:nvPicPr>
          <p:cNvPr id="8211" name="Picture 171" descr="Dielectric Deposition"/>
          <p:cNvPicPr>
            <a:picLocks noChangeAspect="1"/>
          </p:cNvPicPr>
          <p:nvPr/>
        </p:nvPicPr>
        <p:blipFill>
          <a:blip r:embed="rId5"/>
          <a:stretch>
            <a:fillRect/>
          </a:stretch>
        </p:blipFill>
        <p:spPr>
          <a:xfrm>
            <a:off x="1403985" y="4159885"/>
            <a:ext cx="1438275" cy="1440180"/>
          </a:xfrm>
          <a:prstGeom prst="rect">
            <a:avLst/>
          </a:prstGeom>
          <a:noFill/>
          <a:ln w="9525">
            <a:noFill/>
          </a:ln>
        </p:spPr>
      </p:pic>
      <p:pic>
        <p:nvPicPr>
          <p:cNvPr id="8212" name="Picture 173" descr="Ion Implantation"/>
          <p:cNvPicPr>
            <a:picLocks noChangeAspect="1"/>
          </p:cNvPicPr>
          <p:nvPr/>
        </p:nvPicPr>
        <p:blipFill>
          <a:blip r:embed="rId6"/>
          <a:stretch>
            <a:fillRect/>
          </a:stretch>
        </p:blipFill>
        <p:spPr>
          <a:xfrm>
            <a:off x="7036435" y="4160520"/>
            <a:ext cx="1430020" cy="1440180"/>
          </a:xfrm>
          <a:prstGeom prst="rect">
            <a:avLst/>
          </a:prstGeom>
          <a:noFill/>
          <a:ln w="9525">
            <a:noFill/>
          </a:ln>
        </p:spPr>
      </p:pic>
      <p:sp>
        <p:nvSpPr>
          <p:cNvPr id="3" name="Text Box 161"/>
          <p:cNvSpPr txBox="1">
            <a:spLocks noChangeArrowheads="1"/>
          </p:cNvSpPr>
          <p:nvPr/>
        </p:nvSpPr>
        <p:spPr bwMode="auto">
          <a:xfrm>
            <a:off x="7145655" y="3255010"/>
            <a:ext cx="116649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离子植入</a:t>
            </a:r>
          </a:p>
        </p:txBody>
      </p:sp>
      <p:sp>
        <p:nvSpPr>
          <p:cNvPr id="13324" name="Text Box 164"/>
          <p:cNvSpPr txBox="1">
            <a:spLocks noChangeArrowheads="1"/>
          </p:cNvSpPr>
          <p:nvPr/>
        </p:nvSpPr>
        <p:spPr bwMode="auto">
          <a:xfrm>
            <a:off x="9185910" y="3255010"/>
            <a:ext cx="144018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微软雅黑" panose="020B0503020204020204" charset="-122"/>
              </a:rPr>
              <a:t>电镀</a:t>
            </a:r>
            <a:r>
              <a:rPr kumimoji="0" lang="en-US" altLang="zh-CN" sz="1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微软雅黑" panose="020B0503020204020204" charset="-122"/>
              </a:rPr>
              <a:t>/</a:t>
            </a:r>
            <a:r>
              <a:rPr kumimoji="0" lang="zh-CN" altLang="en-US" sz="1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微软雅黑" panose="020B0503020204020204" charset="-122"/>
              </a:rPr>
              <a:t>研磨</a:t>
            </a:r>
          </a:p>
        </p:txBody>
      </p:sp>
      <p:sp>
        <p:nvSpPr>
          <p:cNvPr id="13325" name="Text Box 168"/>
          <p:cNvSpPr txBox="1">
            <a:spLocks noChangeArrowheads="1"/>
          </p:cNvSpPr>
          <p:nvPr/>
        </p:nvSpPr>
        <p:spPr bwMode="auto">
          <a:xfrm>
            <a:off x="5443220" y="3255010"/>
            <a:ext cx="72072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蚀刻</a:t>
            </a:r>
          </a:p>
        </p:txBody>
      </p:sp>
      <p:sp>
        <p:nvSpPr>
          <p:cNvPr id="13326" name="Text Box 172"/>
          <p:cNvSpPr txBox="1">
            <a:spLocks noChangeArrowheads="1"/>
          </p:cNvSpPr>
          <p:nvPr/>
        </p:nvSpPr>
        <p:spPr bwMode="auto">
          <a:xfrm>
            <a:off x="1697355" y="3255010"/>
            <a:ext cx="85280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沉积</a:t>
            </a:r>
          </a:p>
        </p:txBody>
      </p:sp>
      <p:sp>
        <p:nvSpPr>
          <p:cNvPr id="13327" name="Text Box 174"/>
          <p:cNvSpPr txBox="1">
            <a:spLocks noChangeArrowheads="1"/>
          </p:cNvSpPr>
          <p:nvPr/>
        </p:nvSpPr>
        <p:spPr bwMode="auto">
          <a:xfrm>
            <a:off x="6710680" y="3592195"/>
            <a:ext cx="2036445"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Ion Implantation</a:t>
            </a:r>
          </a:p>
        </p:txBody>
      </p:sp>
      <p:sp>
        <p:nvSpPr>
          <p:cNvPr id="2" name="Text Box 176"/>
          <p:cNvSpPr txBox="1">
            <a:spLocks noChangeArrowheads="1"/>
          </p:cNvSpPr>
          <p:nvPr/>
        </p:nvSpPr>
        <p:spPr bwMode="auto">
          <a:xfrm>
            <a:off x="9185910" y="3592195"/>
            <a:ext cx="144018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Electroplating</a:t>
            </a:r>
          </a:p>
        </p:txBody>
      </p:sp>
      <p:sp>
        <p:nvSpPr>
          <p:cNvPr id="5" name="Text Box 177"/>
          <p:cNvSpPr txBox="1">
            <a:spLocks noChangeArrowheads="1"/>
          </p:cNvSpPr>
          <p:nvPr/>
        </p:nvSpPr>
        <p:spPr bwMode="auto">
          <a:xfrm>
            <a:off x="5225415" y="3592195"/>
            <a:ext cx="1122045"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Etching</a:t>
            </a:r>
          </a:p>
        </p:txBody>
      </p:sp>
      <p:sp>
        <p:nvSpPr>
          <p:cNvPr id="6" name="Text Box 178"/>
          <p:cNvSpPr txBox="1">
            <a:spLocks noChangeArrowheads="1"/>
          </p:cNvSpPr>
          <p:nvPr/>
        </p:nvSpPr>
        <p:spPr bwMode="auto">
          <a:xfrm>
            <a:off x="1403985" y="3592195"/>
            <a:ext cx="1439545"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Deposition </a:t>
            </a:r>
          </a:p>
        </p:txBody>
      </p:sp>
      <p:sp>
        <p:nvSpPr>
          <p:cNvPr id="7" name="Text Box 192"/>
          <p:cNvSpPr txBox="1">
            <a:spLocks noChangeArrowheads="1"/>
          </p:cNvSpPr>
          <p:nvPr/>
        </p:nvSpPr>
        <p:spPr bwMode="auto">
          <a:xfrm>
            <a:off x="3720465" y="3255010"/>
            <a:ext cx="82232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光刻</a:t>
            </a:r>
          </a:p>
        </p:txBody>
      </p:sp>
      <p:sp>
        <p:nvSpPr>
          <p:cNvPr id="8" name="Text Box 193"/>
          <p:cNvSpPr txBox="1">
            <a:spLocks noChangeArrowheads="1"/>
          </p:cNvSpPr>
          <p:nvPr/>
        </p:nvSpPr>
        <p:spPr bwMode="auto">
          <a:xfrm>
            <a:off x="3136900" y="3592195"/>
            <a:ext cx="1979295"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Photo lithography</a:t>
            </a:r>
          </a:p>
        </p:txBody>
      </p:sp>
      <p:sp>
        <p:nvSpPr>
          <p:cNvPr id="2052" name="下弧形箭头 2051"/>
          <p:cNvSpPr/>
          <p:nvPr/>
        </p:nvSpPr>
        <p:spPr>
          <a:xfrm flipH="1">
            <a:off x="2355850" y="5718810"/>
            <a:ext cx="7230110" cy="369570"/>
          </a:xfrm>
          <a:prstGeom prst="curvedUpArrow">
            <a:avLst/>
          </a:prstGeom>
        </p:spPr>
        <p:style>
          <a:lnRef idx="1">
            <a:schemeClr val="accent4"/>
          </a:lnRef>
          <a:fillRef idx="2">
            <a:schemeClr val="accent4"/>
          </a:fillRef>
          <a:effectRef idx="1">
            <a:schemeClr val="accent4"/>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mn-cs"/>
            </a:endParaRPr>
          </a:p>
        </p:txBody>
      </p:sp>
      <p:sp>
        <p:nvSpPr>
          <p:cNvPr id="8200" name="TextBox 2047"/>
          <p:cNvSpPr txBox="1"/>
          <p:nvPr/>
        </p:nvSpPr>
        <p:spPr>
          <a:xfrm>
            <a:off x="2612390" y="1965960"/>
            <a:ext cx="1374140" cy="3371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zh-CN" altLang="en-US" sz="1600" b="1" dirty="0">
                <a:solidFill>
                  <a:schemeClr val="accent1">
                    <a:lumMod val="75000"/>
                  </a:schemeClr>
                </a:solidFill>
                <a:latin typeface="微软雅黑" panose="020B0503020204020204" charset="-122"/>
                <a:ea typeface="微软雅黑" panose="020B0503020204020204" charset="-122"/>
              </a:rPr>
              <a:t>缺陷检测</a:t>
            </a:r>
          </a:p>
        </p:txBody>
      </p:sp>
      <p:sp>
        <p:nvSpPr>
          <p:cNvPr id="13" name="下箭头 12"/>
          <p:cNvSpPr/>
          <p:nvPr/>
        </p:nvSpPr>
        <p:spPr>
          <a:xfrm>
            <a:off x="3222625" y="2303145"/>
            <a:ext cx="143510" cy="471170"/>
          </a:xfrm>
          <a:prstGeom prst="downArrow">
            <a:avLst/>
          </a:prstGeom>
          <a:gradFill>
            <a:gsLst>
              <a:gs pos="0">
                <a:srgbClr val="007BD3"/>
              </a:gs>
              <a:gs pos="100000">
                <a:srgbClr val="034373"/>
              </a:gs>
            </a:gsLst>
            <a:lin ang="5400000" scaled="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sp>
        <p:nvSpPr>
          <p:cNvPr id="9" name="标题 8"/>
          <p:cNvSpPr>
            <a:spLocks noGrp="1"/>
          </p:cNvSpPr>
          <p:nvPr>
            <p:ph type="title"/>
          </p:nvPr>
        </p:nvSpPr>
        <p:spPr>
          <a:xfrm>
            <a:off x="1007745" y="224155"/>
            <a:ext cx="3409315" cy="768350"/>
          </a:xfrm>
        </p:spPr>
        <p:txBody>
          <a:bodyPr/>
          <a:lstStyle/>
          <a:p>
            <a:r>
              <a:rPr lang="zh-CN" altLang="en-US">
                <a:sym typeface="+mn-ea"/>
              </a:rPr>
              <a:t>缺陷检测流程</a:t>
            </a:r>
          </a:p>
        </p:txBody>
      </p:sp>
      <p:sp>
        <p:nvSpPr>
          <p:cNvPr id="12" name="矩形 11"/>
          <p:cNvSpPr/>
          <p:nvPr/>
        </p:nvSpPr>
        <p:spPr>
          <a:xfrm>
            <a:off x="4317365" y="3999865"/>
            <a:ext cx="504190" cy="2882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rot="16200000">
            <a:off x="2966085" y="3279775"/>
            <a:ext cx="229235" cy="297180"/>
          </a:xfrm>
          <a:prstGeom prst="downArrow">
            <a:avLst/>
          </a:prstGeom>
          <a:gradFill>
            <a:gsLst>
              <a:gs pos="0">
                <a:srgbClr val="007BD3"/>
              </a:gs>
              <a:gs pos="100000">
                <a:srgbClr val="034373"/>
              </a:gs>
            </a:gsLst>
            <a:lin ang="5400000" scaled="0"/>
          </a:gra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sp>
        <p:nvSpPr>
          <p:cNvPr id="15" name="下箭头 14"/>
          <p:cNvSpPr/>
          <p:nvPr/>
        </p:nvSpPr>
        <p:spPr>
          <a:xfrm rot="16200000">
            <a:off x="4909820" y="3274695"/>
            <a:ext cx="229235" cy="297180"/>
          </a:xfrm>
          <a:prstGeom prst="downArrow">
            <a:avLst/>
          </a:prstGeom>
          <a:gradFill>
            <a:gsLst>
              <a:gs pos="0">
                <a:srgbClr val="007BD3"/>
              </a:gs>
              <a:gs pos="100000">
                <a:srgbClr val="034373"/>
              </a:gs>
            </a:gsLst>
            <a:lin ang="5400000" scaled="0"/>
          </a:gra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sp>
        <p:nvSpPr>
          <p:cNvPr id="16" name="下箭头 15"/>
          <p:cNvSpPr/>
          <p:nvPr/>
        </p:nvSpPr>
        <p:spPr>
          <a:xfrm rot="16200000">
            <a:off x="6565900" y="3279775"/>
            <a:ext cx="229235" cy="297180"/>
          </a:xfrm>
          <a:prstGeom prst="downArrow">
            <a:avLst/>
          </a:prstGeom>
          <a:gradFill>
            <a:gsLst>
              <a:gs pos="0">
                <a:srgbClr val="007BD3"/>
              </a:gs>
              <a:gs pos="100000">
                <a:srgbClr val="034373"/>
              </a:gs>
            </a:gsLst>
            <a:lin ang="5400000" scaled="0"/>
          </a:gra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sp>
        <p:nvSpPr>
          <p:cNvPr id="17" name="下箭头 16"/>
          <p:cNvSpPr/>
          <p:nvPr/>
        </p:nvSpPr>
        <p:spPr>
          <a:xfrm rot="16200000">
            <a:off x="8728710" y="3274695"/>
            <a:ext cx="229235" cy="297180"/>
          </a:xfrm>
          <a:prstGeom prst="downArrow">
            <a:avLst/>
          </a:prstGeom>
          <a:gradFill>
            <a:gsLst>
              <a:gs pos="0">
                <a:srgbClr val="007BD3"/>
              </a:gs>
              <a:gs pos="100000">
                <a:srgbClr val="034373"/>
              </a:gs>
            </a:gsLst>
            <a:lin ang="5400000" scaled="0"/>
          </a:gra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sp>
        <p:nvSpPr>
          <p:cNvPr id="20" name="下弧形箭头 19"/>
          <p:cNvSpPr/>
          <p:nvPr/>
        </p:nvSpPr>
        <p:spPr>
          <a:xfrm rot="10800000" flipH="1">
            <a:off x="2499995" y="2821940"/>
            <a:ext cx="7230110" cy="369570"/>
          </a:xfrm>
          <a:prstGeom prst="curvedUpArrow">
            <a:avLst/>
          </a:prstGeom>
        </p:spPr>
        <p:style>
          <a:lnRef idx="1">
            <a:schemeClr val="accent4"/>
          </a:lnRef>
          <a:fillRef idx="2">
            <a:schemeClr val="accent4"/>
          </a:fillRef>
          <a:effectRef idx="1">
            <a:schemeClr val="accent4"/>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1" name="TextBox 2047"/>
          <p:cNvSpPr txBox="1"/>
          <p:nvPr/>
        </p:nvSpPr>
        <p:spPr>
          <a:xfrm>
            <a:off x="4556760" y="1965960"/>
            <a:ext cx="1374140" cy="3371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zh-CN" altLang="en-US" sz="1600" b="1" dirty="0">
                <a:solidFill>
                  <a:schemeClr val="accent1">
                    <a:lumMod val="75000"/>
                  </a:schemeClr>
                </a:solidFill>
                <a:latin typeface="微软雅黑" panose="020B0503020204020204" charset="-122"/>
                <a:ea typeface="微软雅黑" panose="020B0503020204020204" charset="-122"/>
              </a:rPr>
              <a:t>缺陷检测</a:t>
            </a:r>
          </a:p>
        </p:txBody>
      </p:sp>
      <p:sp>
        <p:nvSpPr>
          <p:cNvPr id="22" name="下箭头 21"/>
          <p:cNvSpPr/>
          <p:nvPr/>
        </p:nvSpPr>
        <p:spPr>
          <a:xfrm>
            <a:off x="5166995" y="2303145"/>
            <a:ext cx="143510" cy="471170"/>
          </a:xfrm>
          <a:prstGeom prst="downArrow">
            <a:avLst/>
          </a:prstGeom>
          <a:gradFill>
            <a:gsLst>
              <a:gs pos="0">
                <a:srgbClr val="007BD3"/>
              </a:gs>
              <a:gs pos="100000">
                <a:srgbClr val="034373"/>
              </a:gs>
            </a:gsLst>
            <a:lin ang="5400000" scaled="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sp>
        <p:nvSpPr>
          <p:cNvPr id="23" name="TextBox 2047"/>
          <p:cNvSpPr txBox="1"/>
          <p:nvPr/>
        </p:nvSpPr>
        <p:spPr>
          <a:xfrm>
            <a:off x="6247130" y="1965960"/>
            <a:ext cx="1374140" cy="3371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zh-CN" altLang="en-US" sz="1600" b="1" dirty="0">
                <a:solidFill>
                  <a:schemeClr val="accent1">
                    <a:lumMod val="75000"/>
                  </a:schemeClr>
                </a:solidFill>
                <a:latin typeface="微软雅黑" panose="020B0503020204020204" charset="-122"/>
                <a:ea typeface="微软雅黑" panose="020B0503020204020204" charset="-122"/>
              </a:rPr>
              <a:t>缺陷检测</a:t>
            </a:r>
          </a:p>
        </p:txBody>
      </p:sp>
      <p:sp>
        <p:nvSpPr>
          <p:cNvPr id="24" name="下箭头 23"/>
          <p:cNvSpPr/>
          <p:nvPr/>
        </p:nvSpPr>
        <p:spPr>
          <a:xfrm>
            <a:off x="6857365" y="2303145"/>
            <a:ext cx="143510" cy="471170"/>
          </a:xfrm>
          <a:prstGeom prst="downArrow">
            <a:avLst/>
          </a:prstGeom>
          <a:gradFill>
            <a:gsLst>
              <a:gs pos="0">
                <a:srgbClr val="007BD3"/>
              </a:gs>
              <a:gs pos="100000">
                <a:srgbClr val="034373"/>
              </a:gs>
            </a:gsLst>
            <a:lin ang="5400000" scaled="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sp>
        <p:nvSpPr>
          <p:cNvPr id="25" name="TextBox 2047"/>
          <p:cNvSpPr txBox="1"/>
          <p:nvPr/>
        </p:nvSpPr>
        <p:spPr>
          <a:xfrm>
            <a:off x="8335645" y="1965960"/>
            <a:ext cx="1374140" cy="3371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zh-CN" altLang="en-US" sz="1600" b="1" dirty="0">
                <a:solidFill>
                  <a:schemeClr val="accent1">
                    <a:lumMod val="75000"/>
                  </a:schemeClr>
                </a:solidFill>
                <a:latin typeface="微软雅黑" panose="020B0503020204020204" charset="-122"/>
                <a:ea typeface="微软雅黑" panose="020B0503020204020204" charset="-122"/>
              </a:rPr>
              <a:t>缺陷检测</a:t>
            </a:r>
          </a:p>
        </p:txBody>
      </p:sp>
      <p:sp>
        <p:nvSpPr>
          <p:cNvPr id="26" name="下箭头 25"/>
          <p:cNvSpPr/>
          <p:nvPr/>
        </p:nvSpPr>
        <p:spPr>
          <a:xfrm>
            <a:off x="8945880" y="2303145"/>
            <a:ext cx="143510" cy="471170"/>
          </a:xfrm>
          <a:prstGeom prst="downArrow">
            <a:avLst/>
          </a:prstGeom>
          <a:gradFill>
            <a:gsLst>
              <a:gs pos="0">
                <a:srgbClr val="007BD3"/>
              </a:gs>
              <a:gs pos="100000">
                <a:srgbClr val="034373"/>
              </a:gs>
            </a:gsLst>
            <a:lin ang="5400000" scaled="0"/>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theme/theme1.xml><?xml version="1.0" encoding="utf-8"?>
<a:theme xmlns:a="http://schemas.openxmlformats.org/drawingml/2006/main" name="浙江创芯">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浙江创芯" id="{9CD41AA0-9E8F-4227-8CE0-8D88DDE7FF8E}" vid="{D0AB71B9-28FA-4ED3-A9CF-F140C94F685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浙江创芯</Template>
  <TotalTime>692</TotalTime>
  <Words>3009</Words>
  <Application>Microsoft Office PowerPoint</Application>
  <PresentationFormat>宽屏</PresentationFormat>
  <Paragraphs>451</Paragraphs>
  <Slides>39</Slides>
  <Notes>3</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39</vt:i4>
      </vt:variant>
    </vt:vector>
  </HeadingPairs>
  <TitlesOfParts>
    <vt:vector size="49" baseType="lpstr">
      <vt:lpstr>Kaiti SC</vt:lpstr>
      <vt:lpstr>隶书</vt:lpstr>
      <vt:lpstr>微软雅黑</vt:lpstr>
      <vt:lpstr>Arial</vt:lpstr>
      <vt:lpstr>Arial Black</vt:lpstr>
      <vt:lpstr>Calibri</vt:lpstr>
      <vt:lpstr>Segoe UI</vt:lpstr>
      <vt:lpstr>Wingdings</vt:lpstr>
      <vt:lpstr>浙江创芯</vt:lpstr>
      <vt:lpstr>Office 主题​​</vt:lpstr>
      <vt:lpstr>PowerPoint 演示文稿</vt:lpstr>
      <vt:lpstr>PowerPoint 演示文稿</vt:lpstr>
      <vt:lpstr>目录</vt:lpstr>
      <vt:lpstr>良率提升介绍</vt:lpstr>
      <vt:lpstr>良率提升的必要性</vt:lpstr>
      <vt:lpstr>专业名词介绍</vt:lpstr>
      <vt:lpstr>缺陷来源</vt:lpstr>
      <vt:lpstr>缺陷来源</vt:lpstr>
      <vt:lpstr>缺陷检测流程</vt:lpstr>
      <vt:lpstr>目录</vt:lpstr>
      <vt:lpstr>YE机台介绍</vt:lpstr>
      <vt:lpstr>明场缺陷扫描机台（Bright field, BBP）</vt:lpstr>
      <vt:lpstr>明场缺陷扫描机台（Bright field, BBP）</vt:lpstr>
      <vt:lpstr>明场工作原理</vt:lpstr>
      <vt:lpstr>明场工作原理</vt:lpstr>
      <vt:lpstr>暗场缺陷扫描机台（Dark field, LS）</vt:lpstr>
      <vt:lpstr>暗场光学系统介绍</vt:lpstr>
      <vt:lpstr>暗场信号处理傅里叶filter介绍</vt:lpstr>
      <vt:lpstr>明场与暗场扫描机台性能对比</vt:lpstr>
      <vt:lpstr>Ebeam 电子束缺陷扫描介绍</vt:lpstr>
      <vt:lpstr>Ebeam 工作原理</vt:lpstr>
      <vt:lpstr>Ebeam 工作原理</vt:lpstr>
      <vt:lpstr>目录</vt:lpstr>
      <vt:lpstr>缺陷管理系统介绍</vt:lpstr>
      <vt:lpstr>缺陷管理系统介绍</vt:lpstr>
      <vt:lpstr>目录</vt:lpstr>
      <vt:lpstr>缺陷控制的方法和策略</vt:lpstr>
      <vt:lpstr>缺陷自动分类ADC(Auto Defect Classification)</vt:lpstr>
      <vt:lpstr>缺陷控制侧重点</vt:lpstr>
      <vt:lpstr>缺陷控制的策略</vt:lpstr>
      <vt:lpstr>目录</vt:lpstr>
      <vt:lpstr>Highlight case流程</vt:lpstr>
      <vt:lpstr>设备停机和复机流程</vt:lpstr>
      <vt:lpstr>目录</vt:lpstr>
      <vt:lpstr>缺陷分析方法</vt:lpstr>
      <vt:lpstr>缺陷分析方法</vt:lpstr>
      <vt:lpstr>缺陷分析方法</vt:lpstr>
      <vt:lpstr>缺陷分析方法</vt:lpstr>
      <vt:lpstr>缺陷分析方法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caikun</dc:creator>
  <cp:lastModifiedBy>杨亚婷</cp:lastModifiedBy>
  <cp:revision>2903</cp:revision>
  <dcterms:created xsi:type="dcterms:W3CDTF">2021-03-07T05:23:18Z</dcterms:created>
  <dcterms:modified xsi:type="dcterms:W3CDTF">2022-07-05T10:00:22Z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2052-3.1.1.4956</vt:lpwstr>
  </property>
</Properties>
</file>